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1" r:id="rId2"/>
    <p:sldId id="311" r:id="rId3"/>
    <p:sldId id="388" r:id="rId4"/>
    <p:sldId id="312" r:id="rId5"/>
    <p:sldId id="453" r:id="rId6"/>
    <p:sldId id="454" r:id="rId7"/>
    <p:sldId id="455" r:id="rId8"/>
    <p:sldId id="487" r:id="rId9"/>
    <p:sldId id="457" r:id="rId10"/>
    <p:sldId id="491" r:id="rId11"/>
    <p:sldId id="459" r:id="rId12"/>
    <p:sldId id="488" r:id="rId13"/>
    <p:sldId id="461" r:id="rId14"/>
    <p:sldId id="463" r:id="rId15"/>
    <p:sldId id="464" r:id="rId16"/>
    <p:sldId id="465" r:id="rId17"/>
    <p:sldId id="466" r:id="rId18"/>
    <p:sldId id="484" r:id="rId19"/>
    <p:sldId id="467" r:id="rId20"/>
    <p:sldId id="468" r:id="rId21"/>
    <p:sldId id="469" r:id="rId22"/>
    <p:sldId id="492" r:id="rId23"/>
    <p:sldId id="493" r:id="rId24"/>
    <p:sldId id="489" r:id="rId25"/>
    <p:sldId id="494" r:id="rId26"/>
    <p:sldId id="490" r:id="rId27"/>
    <p:sldId id="495" r:id="rId28"/>
    <p:sldId id="475" r:id="rId29"/>
    <p:sldId id="477" r:id="rId30"/>
    <p:sldId id="478" r:id="rId31"/>
    <p:sldId id="479" r:id="rId32"/>
    <p:sldId id="480" r:id="rId33"/>
    <p:sldId id="497" r:id="rId34"/>
    <p:sldId id="496" r:id="rId35"/>
    <p:sldId id="482" r:id="rId36"/>
    <p:sldId id="498" r:id="rId37"/>
    <p:sldId id="486" r:id="rId38"/>
    <p:sldId id="346" r:id="rId39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0175"/>
    <a:srgbClr val="354F6F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8219" autoAdjust="0"/>
  </p:normalViewPr>
  <p:slideViewPr>
    <p:cSldViewPr>
      <p:cViewPr>
        <p:scale>
          <a:sx n="100" d="100"/>
          <a:sy n="100" d="100"/>
        </p:scale>
        <p:origin x="-6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196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8575-7DF7-480C-B7A7-A15322A8CFFA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E322D-88BD-42E8-8276-40ACA8C7F1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7F38221-2BE1-4391-B1E9-C443B153E15F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0CFACD4-296C-4A27-A8DD-7826D7A7B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71679"/>
            <a:ext cx="7772400" cy="121444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71952"/>
            <a:ext cx="6400800" cy="61437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54F6F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 hasCustomPrompt="1"/>
          </p:nvPr>
        </p:nvSpPr>
        <p:spPr>
          <a:xfrm>
            <a:off x="71438" y="655618"/>
            <a:ext cx="9072562" cy="428628"/>
          </a:xfrm>
        </p:spPr>
        <p:txBody>
          <a:bodyPr>
            <a:noAutofit/>
          </a:bodyPr>
          <a:lstStyle>
            <a:lvl1pPr>
              <a:defRPr sz="28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281047" y="660155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bg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bg1"/>
                </a:solidFill>
              </a:rPr>
              <a:t> -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>
            <a:lvl1pPr>
              <a:lnSpc>
                <a:spcPct val="100000"/>
              </a:lnSpc>
              <a:buFont typeface="Arial" pitchFamily="34" charset="0"/>
              <a:buChar char="►"/>
              <a:defRPr sz="2400" b="0">
                <a:solidFill>
                  <a:schemeClr val="tx1"/>
                </a:solidFill>
                <a:effectLst/>
              </a:defRPr>
            </a:lvl1pPr>
            <a:lvl2pPr>
              <a:lnSpc>
                <a:spcPct val="100000"/>
              </a:lnSpc>
              <a:buFont typeface="Wingdings" pitchFamily="2" charset="2"/>
              <a:buChar char="ü"/>
              <a:defRPr sz="2000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3pPr>
            <a:lvl5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776" y="1138222"/>
            <a:ext cx="9098449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 userDrawn="1"/>
        </p:nvSpPr>
        <p:spPr>
          <a:xfrm>
            <a:off x="42895" y="659372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언어본색_배경화면_수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774704"/>
            <a:ext cx="8715436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660531"/>
            <a:ext cx="8715436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0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2463374"/>
            <a:ext cx="8429684" cy="1714511"/>
          </a:xfrm>
          <a:noFill/>
          <a:ln w="38100">
            <a:noFill/>
          </a:ln>
          <a:effectLst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ea typeface="휴먼둥근헤드라인" pitchFamily="18" charset="-127"/>
              </a:rPr>
              <a:t>-Part2-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제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2</a:t>
            </a: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장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다차원 배열이란 무엇인가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</a:br>
            <a:endParaRPr lang="ko-KR" altLang="en-US" sz="2000" b="1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(7/14)---[2-2.c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그림 6" descr="ch02-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1785926"/>
            <a:ext cx="6363404" cy="39335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71664" y="3442382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72796" y="4258360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71664" y="5086588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15208" y="4258360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43436" y="4272874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43436" y="5072074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15208" y="5072074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(8/14)---[2-3.c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358" y="1273884"/>
            <a:ext cx="8872826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  </a:t>
            </a:r>
          </a:p>
          <a:p>
            <a:r>
              <a:rPr lang="en-US" altLang="ko-KR" dirty="0" smtClean="0"/>
              <a:t>   int array1[4][3]={{1,2},{3},{4},{5}}; 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array2[4][3]={{1,2,3},{4,5,6},{7,8,9},{10}};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array1[0][0]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array1[0][1]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array1[0][2]</a:t>
            </a:r>
            <a:r>
              <a:rPr lang="en-US" altLang="ko-KR" dirty="0" smtClean="0"/>
              <a:t>); 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array1[1][0]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array1[1][1]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array1[1][2]</a:t>
            </a:r>
            <a:r>
              <a:rPr lang="en-US" altLang="ko-KR" dirty="0" smtClean="0"/>
              <a:t>); </a:t>
            </a:r>
            <a:r>
              <a:rPr lang="ko-KR" altLang="en-US" dirty="0" smtClean="0"/>
              <a:t>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array1[2][0]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array1[2][1]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array1[2][2]</a:t>
            </a:r>
            <a:r>
              <a:rPr lang="en-US" altLang="ko-KR" dirty="0" smtClean="0"/>
              <a:t>); </a:t>
            </a:r>
            <a:r>
              <a:rPr lang="ko-KR" altLang="en-US" dirty="0" smtClean="0"/>
              <a:t>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array1[3][0]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array1[3][1]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array1[3][2]</a:t>
            </a:r>
            <a:r>
              <a:rPr lang="en-US" altLang="ko-KR" dirty="0" smtClean="0"/>
              <a:t>); 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("--------------------\n");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/>
              <a:t>array2[0][0]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array2[0][1]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array2[0][2]</a:t>
            </a:r>
            <a:r>
              <a:rPr lang="en-US" altLang="ko-KR" dirty="0" smtClean="0"/>
              <a:t>); </a:t>
            </a:r>
            <a:r>
              <a:rPr lang="ko-KR" altLang="en-US" dirty="0" smtClean="0"/>
              <a:t>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array2[1][0]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array2[1][1]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array2[1][2]</a:t>
            </a:r>
            <a:r>
              <a:rPr lang="en-US" altLang="ko-KR" dirty="0" smtClean="0"/>
              <a:t>);</a:t>
            </a:r>
            <a:r>
              <a:rPr lang="ko-KR" altLang="en-US" dirty="0" smtClean="0"/>
              <a:t>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array2[2][0]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array2[2][1]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array2[2][2]</a:t>
            </a:r>
            <a:r>
              <a:rPr lang="en-US" altLang="ko-KR" dirty="0" smtClean="0"/>
              <a:t>);</a:t>
            </a:r>
            <a:r>
              <a:rPr lang="ko-KR" altLang="en-US" dirty="0" smtClean="0"/>
              <a:t>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array2[3][0]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array2[3][1]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array2[3][2]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(9/14)---[2-3.c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9829" y="1414337"/>
            <a:ext cx="5905784" cy="40011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FF"/>
                </a:solidFill>
              </a:rPr>
              <a:t>// 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행 단위로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2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차원 배열의 선언 과 동시 초기화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2570" y="2643182"/>
            <a:ext cx="9001156" cy="3786214"/>
            <a:chOff x="72570" y="2374208"/>
            <a:chExt cx="9001156" cy="3786214"/>
          </a:xfrm>
        </p:grpSpPr>
        <p:pic>
          <p:nvPicPr>
            <p:cNvPr id="7" name="그림 6" descr="ch02-006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24" y="2536846"/>
              <a:ext cx="8833104" cy="35052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2570" y="2374208"/>
              <a:ext cx="9001156" cy="378621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4357686" y="1943316"/>
            <a:ext cx="428628" cy="5715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(10/14)---[2-4.c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1357298"/>
            <a:ext cx="4322017" cy="49859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// 2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배열의 선언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array[2][2];   </a:t>
            </a:r>
          </a:p>
          <a:p>
            <a:r>
              <a:rPr lang="en-US" altLang="ko-KR" sz="2000" dirty="0" smtClean="0"/>
              <a:t>   int </a:t>
            </a:r>
            <a:r>
              <a:rPr lang="en-US" altLang="ko-KR" sz="2000" dirty="0" err="1" smtClean="0"/>
              <a:t>i,j</a:t>
            </a:r>
            <a:r>
              <a:rPr lang="en-US" altLang="ko-KR" sz="2000" dirty="0" smtClean="0"/>
              <a:t>;</a:t>
            </a:r>
          </a:p>
          <a:p>
            <a:r>
              <a:rPr lang="en-US" altLang="ko-KR" sz="2000" dirty="0" smtClean="0"/>
              <a:t>	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// 2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차원 배열에 데이터 입력 	</a:t>
            </a:r>
          </a:p>
          <a:p>
            <a:r>
              <a:rPr lang="en-US" altLang="ko-KR" sz="2000" dirty="0" smtClean="0"/>
              <a:t>   for(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=0;i&lt;2;i++)</a:t>
            </a:r>
          </a:p>
          <a:p>
            <a:r>
              <a:rPr lang="en-US" altLang="ko-KR" sz="2000" dirty="0" smtClean="0"/>
              <a:t>   {</a:t>
            </a:r>
          </a:p>
          <a:p>
            <a:r>
              <a:rPr lang="en-US" altLang="ko-KR" sz="2000" dirty="0" smtClean="0"/>
              <a:t>      for(j=0; j&lt;2; j++)</a:t>
            </a:r>
          </a:p>
          <a:p>
            <a:r>
              <a:rPr lang="en-US" altLang="ko-KR" sz="2000" dirty="0" smtClean="0"/>
              <a:t>      {</a:t>
            </a:r>
          </a:p>
          <a:p>
            <a:r>
              <a:rPr lang="en-US" altLang="ko-KR" sz="2000" dirty="0" smtClean="0"/>
              <a:t>      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정수를 입력하세요</a:t>
            </a:r>
            <a:r>
              <a:rPr lang="en-US" altLang="ko-KR" sz="2000" dirty="0" smtClean="0"/>
              <a:t>: ");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      scanf("%d", &amp;array[i][j]);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   }   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14876" y="1365371"/>
            <a:ext cx="4071966" cy="347787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FF"/>
                </a:solidFill>
              </a:rPr>
              <a:t>   //2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차원 배열에 데이터 출력 	</a:t>
            </a:r>
          </a:p>
          <a:p>
            <a:r>
              <a:rPr lang="en-US" altLang="ko-KR" sz="2000" dirty="0" smtClean="0"/>
              <a:t>   for(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=0;i&lt;2;i++)</a:t>
            </a:r>
          </a:p>
          <a:p>
            <a:r>
              <a:rPr lang="en-US" altLang="ko-KR" sz="2000" dirty="0" smtClean="0"/>
              <a:t>   {</a:t>
            </a:r>
          </a:p>
          <a:p>
            <a:r>
              <a:rPr lang="en-US" altLang="ko-KR" sz="2000" dirty="0" smtClean="0"/>
              <a:t>      for(j=0; j&lt;2; j++)</a:t>
            </a:r>
          </a:p>
          <a:p>
            <a:r>
              <a:rPr lang="en-US" altLang="ko-KR" sz="2000" dirty="0" smtClean="0"/>
              <a:t>      {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     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printf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("%3d",array[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][j]);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   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("\n");</a:t>
            </a:r>
          </a:p>
          <a:p>
            <a:r>
              <a:rPr lang="en-US" altLang="ko-KR" sz="2000" dirty="0" smtClean="0"/>
              <a:t>   }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7" name="그림 6" descr="ch02-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628" y="4957166"/>
            <a:ext cx="3357586" cy="147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차원 배열 선언 시 주의사항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</a:rPr>
              <a:t>열의 길이는 반드시 설정 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2857496"/>
            <a:ext cx="7929618" cy="178510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int array1[ ][ ]={1, 2, 3, 4, 5, 6, ,7 ,8 ,9, 10, 11, 12}; 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에러</a:t>
            </a:r>
            <a:endParaRPr lang="en-US" altLang="ko-KR" sz="2200" b="1" dirty="0" smtClean="0">
              <a:solidFill>
                <a:srgbClr val="FF0000"/>
              </a:solidFill>
            </a:endParaRPr>
          </a:p>
          <a:p>
            <a:r>
              <a:rPr lang="en-US" altLang="ko-KR" sz="2200" dirty="0" smtClean="0"/>
              <a:t>int array2[4][ ]={1, 2, 3, 4, 5, 6, ,7 ,8 ,9, 10, 11, 12}; 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sz="2200" dirty="0" smtClean="0"/>
              <a:t>int array3[ ][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3</a:t>
            </a:r>
            <a:r>
              <a:rPr lang="en-US" altLang="ko-KR" sz="2200" dirty="0" smtClean="0"/>
              <a:t>]={1, 2, 3, 4, 5, 6, ,7 ,8 ,9, 10, 11, 12}; 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정상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2200" dirty="0" smtClean="0"/>
              <a:t>int array4[ ][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4</a:t>
            </a:r>
            <a:r>
              <a:rPr lang="en-US" altLang="ko-KR" sz="2200" dirty="0" smtClean="0"/>
              <a:t>]={1, 2, 3, 4, 5, 6, ,7 ,8 ,9, 10, 11, 12}; 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정상</a:t>
            </a:r>
          </a:p>
          <a:p>
            <a:r>
              <a:rPr lang="en-US" altLang="ko-KR" sz="2200" dirty="0" smtClean="0"/>
              <a:t>int array5[ ][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2</a:t>
            </a:r>
            <a:r>
              <a:rPr lang="en-US" altLang="ko-KR" sz="2200" dirty="0" smtClean="0"/>
              <a:t>]={1, 2, 3, 4, 5, 6, ,7 ,8 ,9, 10, 11, 12}; 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정상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물리적 메모리 구조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500034" y="2026894"/>
            <a:ext cx="4000528" cy="62864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array1[2][3] = {1, 2, 3, 4, 5, 6};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0" name="그림 9" descr="K-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851" y="2955588"/>
            <a:ext cx="1600200" cy="2867025"/>
          </a:xfrm>
          <a:prstGeom prst="rect">
            <a:avLst/>
          </a:prstGeom>
        </p:spPr>
      </p:pic>
      <p:sp>
        <p:nvSpPr>
          <p:cNvPr id="11" name="TextBox 60"/>
          <p:cNvSpPr txBox="1"/>
          <p:nvPr/>
        </p:nvSpPr>
        <p:spPr>
          <a:xfrm>
            <a:off x="1068597" y="590442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물리적 메모리 구조</a:t>
            </a:r>
            <a:endParaRPr lang="ko-KR" altLang="en-US" sz="16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402580" y="3161208"/>
            <a:ext cx="1210777" cy="100010"/>
            <a:chOff x="3643306" y="2686048"/>
            <a:chExt cx="1210777" cy="100010"/>
          </a:xfrm>
        </p:grpSpPr>
        <p:cxnSp>
          <p:nvCxnSpPr>
            <p:cNvPr id="58" name="직선 연결선 57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순서도: 연결자 58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3" name="TextBox 22"/>
          <p:cNvSpPr txBox="1"/>
          <p:nvPr/>
        </p:nvSpPr>
        <p:spPr>
          <a:xfrm>
            <a:off x="2591614" y="3017087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array[0][0]</a:t>
            </a:r>
            <a:endParaRPr lang="ko-KR" altLang="en-US" sz="16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416924" y="3637328"/>
            <a:ext cx="1210777" cy="100010"/>
            <a:chOff x="3643306" y="2686048"/>
            <a:chExt cx="1210777" cy="100010"/>
          </a:xfrm>
        </p:grpSpPr>
        <p:cxnSp>
          <p:nvCxnSpPr>
            <p:cNvPr id="56" name="직선 연결선 55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순서도: 연결자 56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5" name="TextBox 29"/>
          <p:cNvSpPr txBox="1"/>
          <p:nvPr/>
        </p:nvSpPr>
        <p:spPr>
          <a:xfrm>
            <a:off x="2605958" y="3493207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array[0][1]</a:t>
            </a:r>
            <a:endParaRPr lang="ko-KR" altLang="en-US" sz="16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426863" y="4099841"/>
            <a:ext cx="1210777" cy="100010"/>
            <a:chOff x="3643306" y="2686048"/>
            <a:chExt cx="1210777" cy="100010"/>
          </a:xfrm>
        </p:grpSpPr>
        <p:cxnSp>
          <p:nvCxnSpPr>
            <p:cNvPr id="54" name="직선 연결선 53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연결자 54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7" name="TextBox 39"/>
          <p:cNvSpPr txBox="1"/>
          <p:nvPr/>
        </p:nvSpPr>
        <p:spPr>
          <a:xfrm>
            <a:off x="2615897" y="3955720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array[0][2]</a:t>
            </a:r>
            <a:endParaRPr lang="ko-KR" altLang="en-US" sz="160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428728" y="4587765"/>
            <a:ext cx="1210777" cy="100010"/>
            <a:chOff x="3643306" y="2686048"/>
            <a:chExt cx="1210777" cy="100010"/>
          </a:xfrm>
        </p:grpSpPr>
        <p:cxnSp>
          <p:nvCxnSpPr>
            <p:cNvPr id="52" name="직선 연결선 51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순서도: 연결자 52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" name="TextBox 43"/>
          <p:cNvSpPr txBox="1"/>
          <p:nvPr/>
        </p:nvSpPr>
        <p:spPr>
          <a:xfrm>
            <a:off x="2617762" y="4443644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array[1][0]</a:t>
            </a:r>
            <a:endParaRPr lang="ko-KR" altLang="en-US" sz="16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426863" y="5056149"/>
            <a:ext cx="1210777" cy="100010"/>
            <a:chOff x="3643306" y="2686048"/>
            <a:chExt cx="1210777" cy="100010"/>
          </a:xfrm>
        </p:grpSpPr>
        <p:cxnSp>
          <p:nvCxnSpPr>
            <p:cNvPr id="50" name="직선 연결선 49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순서도: 연결자 50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2" name="TextBox 49"/>
          <p:cNvSpPr txBox="1"/>
          <p:nvPr/>
        </p:nvSpPr>
        <p:spPr>
          <a:xfrm>
            <a:off x="2615897" y="4912028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array[1][1]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430747" y="5508723"/>
            <a:ext cx="1210777" cy="100010"/>
            <a:chOff x="3643306" y="2686048"/>
            <a:chExt cx="1210777" cy="100010"/>
          </a:xfrm>
        </p:grpSpPr>
        <p:cxnSp>
          <p:nvCxnSpPr>
            <p:cNvPr id="48" name="직선 연결선 47"/>
            <p:cNvCxnSpPr/>
            <p:nvPr/>
          </p:nvCxnSpPr>
          <p:spPr>
            <a:xfrm flipV="1">
              <a:off x="3714744" y="2734498"/>
              <a:ext cx="1139339" cy="643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연결자 48"/>
            <p:cNvSpPr/>
            <p:nvPr/>
          </p:nvSpPr>
          <p:spPr>
            <a:xfrm>
              <a:off x="3643306" y="2686048"/>
              <a:ext cx="71438" cy="100010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4" name="TextBox 56"/>
          <p:cNvSpPr txBox="1"/>
          <p:nvPr/>
        </p:nvSpPr>
        <p:spPr>
          <a:xfrm>
            <a:off x="2619781" y="536460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array[1][2]</a:t>
            </a:r>
            <a:endParaRPr lang="ko-KR" altLang="en-US" sz="1600" b="1" dirty="0"/>
          </a:p>
        </p:txBody>
      </p:sp>
      <p:sp>
        <p:nvSpPr>
          <p:cNvPr id="25" name="TextBox 66"/>
          <p:cNvSpPr txBox="1"/>
          <p:nvPr/>
        </p:nvSpPr>
        <p:spPr>
          <a:xfrm>
            <a:off x="5357818" y="335756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latin typeface="+mj-lt"/>
                <a:ea typeface="휴먼둥근헤드라인" pitchFamily="18" charset="-127"/>
              </a:rPr>
              <a:t>array[0][0]</a:t>
            </a:r>
            <a:endParaRPr lang="ko-KR" altLang="en-US" sz="1600" b="1" dirty="0">
              <a:latin typeface="+mj-lt"/>
              <a:ea typeface="휴먼둥근헤드라인" pitchFamily="18" charset="-127"/>
            </a:endParaRPr>
          </a:p>
        </p:txBody>
      </p:sp>
      <p:sp>
        <p:nvSpPr>
          <p:cNvPr id="26" name="TextBox 67"/>
          <p:cNvSpPr txBox="1"/>
          <p:nvPr/>
        </p:nvSpPr>
        <p:spPr>
          <a:xfrm>
            <a:off x="6572264" y="335756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 smtClean="0"/>
              <a:t>array[0][1]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68"/>
          <p:cNvSpPr txBox="1"/>
          <p:nvPr/>
        </p:nvSpPr>
        <p:spPr>
          <a:xfrm>
            <a:off x="7735150" y="3384216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 smtClean="0"/>
              <a:t>array[0][2]</a:t>
            </a:r>
            <a:endParaRPr lang="ko-KR" altLang="en-US" sz="1600" b="1" dirty="0"/>
          </a:p>
        </p:txBody>
      </p:sp>
      <p:sp>
        <p:nvSpPr>
          <p:cNvPr id="28" name="TextBox 69"/>
          <p:cNvSpPr txBox="1"/>
          <p:nvPr/>
        </p:nvSpPr>
        <p:spPr>
          <a:xfrm>
            <a:off x="5400228" y="4590644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 smtClean="0"/>
              <a:t>array[1][0]</a:t>
            </a:r>
            <a:endParaRPr lang="ko-KR" altLang="en-US" sz="1600" b="1" dirty="0"/>
          </a:p>
        </p:txBody>
      </p:sp>
      <p:sp>
        <p:nvSpPr>
          <p:cNvPr id="29" name="TextBox 70"/>
          <p:cNvSpPr txBox="1"/>
          <p:nvPr/>
        </p:nvSpPr>
        <p:spPr>
          <a:xfrm>
            <a:off x="6586778" y="4576130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 smtClean="0"/>
              <a:t>array[1][1]</a:t>
            </a:r>
            <a:endParaRPr lang="ko-KR" altLang="en-US" sz="1600" b="1" dirty="0"/>
          </a:p>
        </p:txBody>
      </p:sp>
      <p:sp>
        <p:nvSpPr>
          <p:cNvPr id="30" name="TextBox 71"/>
          <p:cNvSpPr txBox="1"/>
          <p:nvPr/>
        </p:nvSpPr>
        <p:spPr>
          <a:xfrm>
            <a:off x="7783217" y="4590644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 smtClean="0"/>
              <a:t>array[1][2]</a:t>
            </a:r>
            <a:endParaRPr lang="ko-KR" altLang="en-US" sz="1600" b="1" dirty="0"/>
          </a:p>
        </p:txBody>
      </p:sp>
      <p:pic>
        <p:nvPicPr>
          <p:cNvPr id="31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2071" y="3792966"/>
            <a:ext cx="3389670" cy="512108"/>
          </a:xfrm>
          <a:prstGeom prst="rect">
            <a:avLst/>
          </a:prstGeom>
        </p:spPr>
      </p:pic>
      <p:pic>
        <p:nvPicPr>
          <p:cNvPr id="32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2071" y="4171899"/>
            <a:ext cx="3389670" cy="518205"/>
          </a:xfrm>
          <a:prstGeom prst="rect">
            <a:avLst/>
          </a:prstGeom>
        </p:spPr>
      </p:pic>
      <p:sp>
        <p:nvSpPr>
          <p:cNvPr id="33" name="순서도: 연결자 32"/>
          <p:cNvSpPr/>
          <p:nvPr/>
        </p:nvSpPr>
        <p:spPr>
          <a:xfrm>
            <a:off x="5907579" y="3927148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순서도: 연결자 33"/>
          <p:cNvSpPr/>
          <p:nvPr/>
        </p:nvSpPr>
        <p:spPr>
          <a:xfrm>
            <a:off x="5909444" y="4296142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순서도: 연결자 34"/>
          <p:cNvSpPr/>
          <p:nvPr/>
        </p:nvSpPr>
        <p:spPr>
          <a:xfrm>
            <a:off x="7012696" y="3937707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순서도: 연결자 35"/>
          <p:cNvSpPr/>
          <p:nvPr/>
        </p:nvSpPr>
        <p:spPr>
          <a:xfrm>
            <a:off x="7022635" y="4306081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순서도: 연결자 36"/>
          <p:cNvSpPr/>
          <p:nvPr/>
        </p:nvSpPr>
        <p:spPr>
          <a:xfrm>
            <a:off x="8102279" y="3935842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순서도: 연결자 37"/>
          <p:cNvSpPr/>
          <p:nvPr/>
        </p:nvSpPr>
        <p:spPr>
          <a:xfrm>
            <a:off x="8102279" y="4294277"/>
            <a:ext cx="71438" cy="100010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5949811" y="3673696"/>
            <a:ext cx="29817" cy="278296"/>
          </a:xfrm>
          <a:custGeom>
            <a:avLst/>
            <a:gdLst>
              <a:gd name="connsiteX0" fmla="*/ 0 w 29817"/>
              <a:gd name="connsiteY0" fmla="*/ 278296 h 278296"/>
              <a:gd name="connsiteX1" fmla="*/ 29817 w 29817"/>
              <a:gd name="connsiteY1" fmla="*/ 0 h 27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17" h="278296">
                <a:moveTo>
                  <a:pt x="0" y="278296"/>
                </a:moveTo>
                <a:lnTo>
                  <a:pt x="29817" y="0"/>
                </a:ln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7053054" y="3683636"/>
            <a:ext cx="109331" cy="258417"/>
          </a:xfrm>
          <a:custGeom>
            <a:avLst/>
            <a:gdLst>
              <a:gd name="connsiteX0" fmla="*/ 0 w 109331"/>
              <a:gd name="connsiteY0" fmla="*/ 258417 h 258417"/>
              <a:gd name="connsiteX1" fmla="*/ 109331 w 10933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331" h="258417">
                <a:moveTo>
                  <a:pt x="0" y="258417"/>
                </a:moveTo>
                <a:lnTo>
                  <a:pt x="109331" y="0"/>
                </a:ln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8146359" y="3620688"/>
            <a:ext cx="114300" cy="331304"/>
          </a:xfrm>
          <a:custGeom>
            <a:avLst/>
            <a:gdLst>
              <a:gd name="connsiteX0" fmla="*/ 0 w 114300"/>
              <a:gd name="connsiteY0" fmla="*/ 331304 h 331304"/>
              <a:gd name="connsiteX1" fmla="*/ 99391 w 114300"/>
              <a:gd name="connsiteY1" fmla="*/ 43069 h 331304"/>
              <a:gd name="connsiteX2" fmla="*/ 89452 w 114300"/>
              <a:gd name="connsiteY2" fmla="*/ 72887 h 3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331304">
                <a:moveTo>
                  <a:pt x="0" y="331304"/>
                </a:moveTo>
                <a:lnTo>
                  <a:pt x="99391" y="43069"/>
                </a:lnTo>
                <a:cubicBezTo>
                  <a:pt x="114300" y="0"/>
                  <a:pt x="101876" y="36443"/>
                  <a:pt x="89452" y="72887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939872" y="4389314"/>
            <a:ext cx="59634" cy="268356"/>
          </a:xfrm>
          <a:custGeom>
            <a:avLst/>
            <a:gdLst>
              <a:gd name="connsiteX0" fmla="*/ 0 w 59634"/>
              <a:gd name="connsiteY0" fmla="*/ 0 h 268356"/>
              <a:gd name="connsiteX1" fmla="*/ 59634 w 59634"/>
              <a:gd name="connsiteY1" fmla="*/ 268356 h 26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634" h="268356">
                <a:moveTo>
                  <a:pt x="0" y="0"/>
                </a:moveTo>
                <a:lnTo>
                  <a:pt x="59634" y="268356"/>
                </a:ln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7072143" y="4398464"/>
            <a:ext cx="89452" cy="248478"/>
          </a:xfrm>
          <a:custGeom>
            <a:avLst/>
            <a:gdLst>
              <a:gd name="connsiteX0" fmla="*/ 0 w 89452"/>
              <a:gd name="connsiteY0" fmla="*/ 0 h 248478"/>
              <a:gd name="connsiteX1" fmla="*/ 89452 w 89452"/>
              <a:gd name="connsiteY1" fmla="*/ 248478 h 24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452" h="248478">
                <a:moveTo>
                  <a:pt x="0" y="0"/>
                </a:moveTo>
                <a:lnTo>
                  <a:pt x="89452" y="248478"/>
                </a:ln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8146359" y="4379375"/>
            <a:ext cx="49695" cy="258417"/>
          </a:xfrm>
          <a:custGeom>
            <a:avLst/>
            <a:gdLst>
              <a:gd name="connsiteX0" fmla="*/ 0 w 49695"/>
              <a:gd name="connsiteY0" fmla="*/ 0 h 258417"/>
              <a:gd name="connsiteX1" fmla="*/ 49695 w 49695"/>
              <a:gd name="connsiteY1" fmla="*/ 258417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695" h="258417">
                <a:moveTo>
                  <a:pt x="0" y="0"/>
                </a:moveTo>
                <a:lnTo>
                  <a:pt x="49695" y="258417"/>
                </a:lnTo>
              </a:path>
            </a:pathLst>
          </a:cu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TextBox 126"/>
          <p:cNvSpPr txBox="1"/>
          <p:nvPr/>
        </p:nvSpPr>
        <p:spPr>
          <a:xfrm>
            <a:off x="6248247" y="5016391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차원 메모리 구조</a:t>
            </a:r>
            <a:endParaRPr lang="ko-KR" altLang="en-US" sz="1600" b="1" dirty="0"/>
          </a:p>
        </p:txBody>
      </p:sp>
      <p:sp>
        <p:nvSpPr>
          <p:cNvPr id="46" name="오른쪽 화살표 45"/>
          <p:cNvSpPr/>
          <p:nvPr/>
        </p:nvSpPr>
        <p:spPr>
          <a:xfrm>
            <a:off x="3970730" y="3975598"/>
            <a:ext cx="1285884" cy="357190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47" name="TextBox 128"/>
          <p:cNvSpPr txBox="1"/>
          <p:nvPr/>
        </p:nvSpPr>
        <p:spPr>
          <a:xfrm>
            <a:off x="3657820" y="43354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FF0000"/>
                </a:solidFill>
              </a:rPr>
              <a:t>이렇게 이해하자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44108" y="5886920"/>
            <a:ext cx="17557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288776" y="5028532"/>
            <a:ext cx="1755790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(13/14)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차원 배열의 이해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000364" y="1714488"/>
            <a:ext cx="3461621" cy="4357718"/>
            <a:chOff x="3057523" y="2071678"/>
            <a:chExt cx="3461621" cy="43577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57523" y="3372024"/>
              <a:ext cx="3300427" cy="3057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8268" y="2071678"/>
              <a:ext cx="3310876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(14/14)---[2-5.c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1408882"/>
            <a:ext cx="8643998" cy="507831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int i, j, k;</a:t>
            </a:r>
          </a:p>
          <a:p>
            <a:r>
              <a:rPr lang="en-US" altLang="ko-KR" b="1" dirty="0" smtClean="0"/>
              <a:t>   int array[3][3][3]={  {1,2,3,4,5,6,7,8,9},</a:t>
            </a:r>
          </a:p>
          <a:p>
            <a:r>
              <a:rPr lang="en-US" altLang="ko-KR" b="1" dirty="0" smtClean="0"/>
              <a:t>                            {10,11,12,13,14,15,16,17,18},           </a:t>
            </a:r>
          </a:p>
          <a:p>
            <a:r>
              <a:rPr lang="en-US" altLang="ko-KR" b="1" dirty="0" smtClean="0"/>
              <a:t>                            {19,20,21,22,23,24,25,26,27} </a:t>
            </a:r>
          </a:p>
          <a:p>
            <a:r>
              <a:rPr lang="en-US" altLang="ko-KR" b="1" dirty="0" smtClean="0"/>
              <a:t>                          };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/>
              <a:t>   for(i=0; i&lt;3; i++)    // 0</a:t>
            </a:r>
            <a:r>
              <a:rPr lang="ko-KR" altLang="en-US" b="1" dirty="0" smtClean="0"/>
              <a:t>면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면</a:t>
            </a:r>
            <a:r>
              <a:rPr lang="en-US" altLang="ko-KR" b="1" dirty="0" smtClean="0"/>
              <a:t>, 2</a:t>
            </a:r>
            <a:r>
              <a:rPr lang="ko-KR" altLang="en-US" b="1" dirty="0" smtClean="0"/>
              <a:t>면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/>
              <a:t> {</a:t>
            </a:r>
          </a:p>
          <a:p>
            <a:r>
              <a:rPr lang="en-US" altLang="ko-KR" b="1" dirty="0" smtClean="0"/>
              <a:t>      for(j=0; j&lt;3; j++) // 0</a:t>
            </a:r>
            <a:r>
              <a:rPr lang="ko-KR" altLang="en-US" b="1" dirty="0" smtClean="0"/>
              <a:t>행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행</a:t>
            </a:r>
            <a:r>
              <a:rPr lang="en-US" altLang="ko-KR" b="1" dirty="0" smtClean="0"/>
              <a:t>, 2</a:t>
            </a:r>
            <a:r>
              <a:rPr lang="ko-KR" altLang="en-US" b="1" dirty="0" smtClean="0"/>
              <a:t>행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 smtClean="0"/>
              <a:t>         for(k=0; k&lt;3; k++) // 0</a:t>
            </a:r>
            <a:r>
              <a:rPr lang="ko-KR" altLang="en-US" b="1" dirty="0" smtClean="0"/>
              <a:t>열</a:t>
            </a:r>
            <a:r>
              <a:rPr lang="en-US" altLang="ko-KR" b="1" dirty="0" smtClean="0"/>
              <a:t>, 1</a:t>
            </a:r>
            <a:r>
              <a:rPr lang="ko-KR" altLang="en-US" b="1" dirty="0" smtClean="0"/>
              <a:t>열</a:t>
            </a:r>
            <a:r>
              <a:rPr lang="en-US" altLang="ko-KR" b="1" dirty="0" smtClean="0"/>
              <a:t>, 2</a:t>
            </a:r>
            <a:r>
              <a:rPr lang="ko-KR" altLang="en-US" b="1" dirty="0" smtClean="0"/>
              <a:t>열 </a:t>
            </a:r>
          </a:p>
          <a:p>
            <a:r>
              <a:rPr lang="ko-KR" altLang="en-US" b="1" dirty="0" smtClean="0"/>
              <a:t>         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 smtClean="0"/>
              <a:t>            </a:t>
            </a:r>
            <a:r>
              <a:rPr lang="en-US" altLang="ko-KR" b="1" dirty="0" err="1" smtClean="0"/>
              <a:t>printf</a:t>
            </a:r>
            <a:r>
              <a:rPr lang="en-US" altLang="ko-KR" b="1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b="1" dirty="0" smtClean="0"/>
              <a:t> 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b="1" dirty="0" smtClean="0">
                <a:solidFill>
                  <a:srgbClr val="0000FF"/>
                </a:solidFill>
              </a:rPr>
              <a:t>][j][k]</a:t>
            </a:r>
            <a:r>
              <a:rPr lang="en-US" altLang="ko-KR" b="1" dirty="0" smtClean="0"/>
              <a:t>);</a:t>
            </a:r>
          </a:p>
          <a:p>
            <a:r>
              <a:rPr lang="en-US" altLang="ko-KR" b="1" dirty="0" smtClean="0"/>
              <a:t>         }</a:t>
            </a:r>
          </a:p>
          <a:p>
            <a:r>
              <a:rPr lang="en-US" altLang="ko-KR" b="1" dirty="0" smtClean="0"/>
              <a:t>         </a:t>
            </a:r>
            <a:r>
              <a:rPr lang="en-US" altLang="ko-KR" b="1" dirty="0" err="1" smtClean="0"/>
              <a:t>printf</a:t>
            </a:r>
            <a:r>
              <a:rPr lang="en-US" altLang="ko-KR" b="1" dirty="0" smtClean="0"/>
              <a:t>("\n");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 smtClean="0"/>
              <a:t>}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 err="1" smtClean="0"/>
              <a:t>printf</a:t>
            </a:r>
            <a:r>
              <a:rPr lang="en-US" altLang="ko-KR" b="1" dirty="0" smtClean="0"/>
              <a:t>("---------------\n");</a:t>
            </a:r>
          </a:p>
          <a:p>
            <a:r>
              <a:rPr lang="en-US" altLang="ko-KR" b="1" dirty="0" smtClean="0"/>
              <a:t>   }</a:t>
            </a:r>
            <a:r>
              <a:rPr lang="en-US" altLang="ko-KR" sz="1700" b="1" dirty="0" smtClean="0"/>
              <a:t>   </a:t>
            </a:r>
            <a:endParaRPr lang="ko-KR" altLang="en-US" sz="17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2357430"/>
            <a:ext cx="2157417" cy="337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2.2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2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배열의 주소와 값의 참조</a:t>
            </a:r>
            <a:endParaRPr kumimoji="1" lang="en-US" altLang="ko-KR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(1/19)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&amp;</a:t>
            </a:r>
            <a:r>
              <a:rPr lang="ko-KR" altLang="en-US" b="1" dirty="0" smtClean="0"/>
              <a:t>연산자</a:t>
            </a:r>
            <a:endParaRPr lang="en-US" altLang="ko-KR" b="1" dirty="0" smtClean="0"/>
          </a:p>
          <a:p>
            <a:pPr lvl="1"/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‘2</a:t>
            </a:r>
            <a:r>
              <a:rPr lang="ko-KR" altLang="en-US" sz="2400" b="1" dirty="0" smtClean="0"/>
              <a:t>차원 배열 요소의 주소를 참조하는 연산자이다</a:t>
            </a:r>
            <a:r>
              <a:rPr lang="en-US" altLang="ko-KR" sz="2400" b="1" dirty="0" smtClean="0"/>
              <a:t>.’</a:t>
            </a:r>
            <a:endParaRPr lang="ko-KR" altLang="en-US" sz="24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5720" y="2867990"/>
          <a:ext cx="864399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3998"/>
              </a:tblGrid>
              <a:tr h="124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차원 배열의 주소 표현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/>
                        <a:t>사용법</a:t>
                      </a:r>
                      <a:r>
                        <a:rPr lang="en-US" altLang="ko-KR" sz="2000" b="0" dirty="0" smtClean="0"/>
                        <a:t>: </a:t>
                      </a:r>
                      <a:r>
                        <a:rPr lang="en-US" altLang="ko-KR" sz="2000" b="1" dirty="0" smtClean="0">
                          <a:solidFill>
                            <a:srgbClr val="0000FF"/>
                          </a:solidFill>
                        </a:rPr>
                        <a:t>&amp;</a:t>
                      </a:r>
                      <a:r>
                        <a:rPr lang="en-US" altLang="ko-KR" sz="2000" b="1" dirty="0" smtClean="0"/>
                        <a:t>2</a:t>
                      </a:r>
                      <a:r>
                        <a:rPr lang="ko-KR" altLang="en-US" sz="2000" b="1" dirty="0" smtClean="0"/>
                        <a:t>차원 배열 요소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array[2][2]={10,20,30,40};</a:t>
                      </a:r>
                    </a:p>
                    <a:p>
                      <a:pPr latinLnBrk="1"/>
                      <a:endParaRPr lang="ko-KR" altLang="en-US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printf("%x %x \n", </a:t>
                      </a:r>
                      <a:r>
                        <a:rPr lang="en-US" sz="24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array[0][0], </a:t>
                      </a:r>
                      <a:r>
                        <a:rPr lang="en-US" sz="24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array[0][1]); </a:t>
                      </a:r>
                      <a:endParaRPr lang="ko-KR" altLang="en-US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printf("%x %x \n", </a:t>
                      </a:r>
                      <a:r>
                        <a:rPr lang="en-US" sz="24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array[1][0], </a:t>
                      </a:r>
                      <a:r>
                        <a:rPr lang="en-US" sz="24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array[1][1]);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28596" y="1214422"/>
            <a:ext cx="1285884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0905" y="1652575"/>
            <a:ext cx="3286148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학습목차</a:t>
            </a:r>
            <a:endParaRPr lang="ko-KR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822988" y="2991303"/>
            <a:ext cx="7455431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.1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다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배열이란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831344" y="3919997"/>
            <a:ext cx="7455431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2.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2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차원 배열의 주소와 값의 참조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(2/19)---[2-6.c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7946791" cy="255454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array[2][3]={1,2,3,4,5,6};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&amp;array[0][2]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&amp;array[1][2]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28623" y="4019554"/>
            <a:ext cx="4478023" cy="2714619"/>
            <a:chOff x="1071538" y="4019554"/>
            <a:chExt cx="4478023" cy="271461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1538" y="4019554"/>
              <a:ext cx="4478023" cy="2714619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3857620" y="4071942"/>
              <a:ext cx="1643074" cy="21431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57620" y="5334013"/>
              <a:ext cx="1643074" cy="21431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4786322"/>
            <a:ext cx="3267075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오른쪽 화살표 11"/>
          <p:cNvSpPr/>
          <p:nvPr/>
        </p:nvSpPr>
        <p:spPr>
          <a:xfrm>
            <a:off x="5219704" y="5310201"/>
            <a:ext cx="428628" cy="3571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(3/19)---[2-6.c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423088"/>
            <a:ext cx="7677486" cy="107721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array[2][3]={</a:t>
            </a:r>
            <a:r>
              <a:rPr lang="en-US" altLang="ko-KR" sz="2400" dirty="0" smtClean="0"/>
              <a:t>1,2,3,4,5,6</a:t>
            </a:r>
            <a:r>
              <a:rPr lang="en-US" altLang="ko-KR" sz="2000" dirty="0" smtClean="0"/>
              <a:t>};</a:t>
            </a:r>
          </a:p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>
                <a:solidFill>
                  <a:srgbClr val="00B05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&amp;array[0][2]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>
                <a:solidFill>
                  <a:srgbClr val="00B05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&amp;array[1][2]</a:t>
            </a:r>
            <a:r>
              <a:rPr lang="en-US" altLang="ko-KR" sz="2000" dirty="0" smtClean="0"/>
              <a:t>);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23" y="3095623"/>
            <a:ext cx="7615292" cy="364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42910" y="3009897"/>
            <a:ext cx="7743879" cy="37147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43253" y="3733802"/>
            <a:ext cx="1428760" cy="214314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48016" y="4976823"/>
            <a:ext cx="1428760" cy="214314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7211" y="6429396"/>
            <a:ext cx="1357322" cy="214314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72132" y="6429396"/>
            <a:ext cx="1357322" cy="214314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(4/19)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다양한 주소 표현</a:t>
            </a:r>
            <a:endParaRPr lang="en-US" altLang="ko-KR" b="1" dirty="0" smtClean="0"/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 이름은 </a:t>
            </a:r>
            <a:r>
              <a:rPr lang="en-US" altLang="ko-KR" sz="2200" dirty="0" smtClean="0"/>
              <a:t>2</a:t>
            </a:r>
            <a:r>
              <a:rPr lang="ko-KR" altLang="en-US" sz="2200" dirty="0" smtClean="0"/>
              <a:t>차원 배열의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시작 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</a:t>
            </a:r>
          </a:p>
          <a:p>
            <a:pPr marL="711450" lvl="1" indent="-457200">
              <a:buFont typeface="+mj-ea"/>
              <a:buAutoNum type="circleNumDbPlain"/>
            </a:pPr>
            <a:endParaRPr lang="en-US" altLang="ko-KR" sz="2200" b="1" dirty="0" smtClean="0">
              <a:solidFill>
                <a:srgbClr val="0000FF"/>
              </a:solidFill>
            </a:endParaRPr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배열의 행의 요소는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행을 대표하는 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</a:t>
            </a:r>
          </a:p>
          <a:p>
            <a:pPr marL="711450" lvl="1" indent="-457200">
              <a:buFont typeface="+mj-ea"/>
              <a:buAutoNum type="circleNumDbPlain"/>
            </a:pPr>
            <a:endParaRPr lang="en-US" altLang="ko-KR" sz="2200" b="1" dirty="0" smtClean="0">
              <a:solidFill>
                <a:srgbClr val="0000FF"/>
              </a:solidFill>
            </a:endParaRPr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배열에서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array[i] == *(array+i)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</a:t>
            </a:r>
            <a:endParaRPr lang="en-US" altLang="ko-KR" sz="2200" dirty="0" smtClean="0"/>
          </a:p>
          <a:p>
            <a:pPr marL="711450" lvl="1" indent="-457200">
              <a:buFont typeface="+mj-ea"/>
              <a:buAutoNum type="circleNumDbPlain"/>
            </a:pPr>
            <a:endParaRPr lang="en-US" altLang="ko-KR" sz="2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928926" y="3286124"/>
            <a:ext cx="2857520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(5/19)---[2-7.c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다양한 주소 표현</a:t>
            </a:r>
            <a:endParaRPr lang="en-US" altLang="ko-KR" b="1" dirty="0" smtClean="0"/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 이름은 </a:t>
            </a:r>
            <a:r>
              <a:rPr lang="en-US" altLang="ko-KR" sz="2200" dirty="0" smtClean="0"/>
              <a:t>2</a:t>
            </a:r>
            <a:r>
              <a:rPr lang="ko-KR" altLang="en-US" sz="2200" dirty="0" smtClean="0"/>
              <a:t>차원 배열의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시작 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</a:t>
            </a:r>
            <a:endParaRPr lang="en-US" altLang="ko-KR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5235" y="2114541"/>
            <a:ext cx="8148731" cy="317009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array[2][2] = {10,20,30,40};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array+0</a:t>
            </a:r>
            <a:r>
              <a:rPr lang="en-US" altLang="ko-KR" sz="2000" dirty="0" smtClean="0"/>
              <a:t>);	// 0</a:t>
            </a:r>
            <a:r>
              <a:rPr lang="ko-KR" altLang="en-US" sz="2000" dirty="0" smtClean="0"/>
              <a:t>행의 주소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sz="2000" dirty="0" smtClean="0"/>
              <a:t>);		// 1</a:t>
            </a:r>
            <a:r>
              <a:rPr lang="ko-KR" altLang="en-US" sz="2000" dirty="0" smtClean="0"/>
              <a:t>행의 주소 </a:t>
            </a:r>
          </a:p>
          <a:p>
            <a:endParaRPr lang="ko-KR" altLang="en-US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5357826"/>
            <a:ext cx="3352800" cy="115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(6/19)---[2-7.c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그림 6" descr="ch02-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857364"/>
            <a:ext cx="8204323" cy="38576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43174" y="2714620"/>
            <a:ext cx="500066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86116" y="3643314"/>
            <a:ext cx="714380" cy="214314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(7/19)---[2-8.c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다양한 주소 표현</a:t>
            </a:r>
            <a:endParaRPr lang="en-US" altLang="ko-KR" b="1" dirty="0" smtClean="0"/>
          </a:p>
          <a:p>
            <a:pPr marL="711450" lvl="1" indent="-457200">
              <a:buNone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② 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배열의 행의 요소는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행을 대표하는 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</a:t>
            </a:r>
          </a:p>
          <a:p>
            <a:pPr marL="711450" lvl="1" indent="-457200">
              <a:buFont typeface="+mj-ea"/>
              <a:buAutoNum type="circleNumDbPlain"/>
            </a:pPr>
            <a:endParaRPr lang="en-US" altLang="ko-KR" sz="2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57132" y="2285992"/>
            <a:ext cx="8786874" cy="255454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array[2][2] = {10,20,30,40};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2000" dirty="0" smtClean="0"/>
              <a:t>);  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4929198"/>
            <a:ext cx="3002396" cy="149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(8/19)---[2-8.c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108" y="1857364"/>
            <a:ext cx="4357718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 smtClean="0"/>
              <a:t>int array[2][2]= {10,20,30,40};</a:t>
            </a:r>
            <a:endParaRPr lang="ko-KR" altLang="en-US" sz="2400" b="1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500034" y="3095623"/>
            <a:ext cx="8238958" cy="2976583"/>
            <a:chOff x="500034" y="3095623"/>
            <a:chExt cx="8238958" cy="297658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3119454"/>
              <a:ext cx="8238958" cy="2952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2652699" y="3105148"/>
              <a:ext cx="571504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71749" y="3919541"/>
              <a:ext cx="571504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67091" y="3095623"/>
              <a:ext cx="828682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481380" y="3919541"/>
              <a:ext cx="828682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12"/>
          <p:cNvSpPr/>
          <p:nvPr/>
        </p:nvSpPr>
        <p:spPr>
          <a:xfrm>
            <a:off x="4143372" y="2357430"/>
            <a:ext cx="428628" cy="50006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(9/19)---[2-9.c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다양한 주소 표현</a:t>
            </a:r>
            <a:endParaRPr lang="en-US" altLang="ko-KR" b="1" dirty="0" smtClean="0"/>
          </a:p>
          <a:p>
            <a:pPr marL="711450" lvl="1" indent="-457200">
              <a:buNone/>
            </a:pPr>
            <a:r>
              <a:rPr lang="en-US" altLang="ko-KR" sz="2200" b="1" dirty="0" smtClean="0">
                <a:solidFill>
                  <a:srgbClr val="0000FF"/>
                </a:solidFill>
              </a:rPr>
              <a:t>③ ‘2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차원 배열에서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array[i] == *(array+i)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주소이다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.’ </a:t>
            </a:r>
          </a:p>
          <a:p>
            <a:pPr marL="711450" lvl="1" indent="-457200">
              <a:buFont typeface="+mj-ea"/>
              <a:buAutoNum type="circleNumDbPlain"/>
            </a:pPr>
            <a:endParaRPr lang="en-US" altLang="ko-KR" sz="2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57158" y="2143116"/>
            <a:ext cx="8572560" cy="286232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array[2][2] </a:t>
            </a:r>
            <a:r>
              <a:rPr lang="en-US" altLang="ko-KR" sz="2000" dirty="0" smtClean="0"/>
              <a:t>= {10,20,30,40};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*(array+0)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*array</a:t>
            </a:r>
            <a:r>
              <a:rPr lang="en-US" altLang="ko-KR" sz="2000" dirty="0" smtClean="0"/>
              <a:t>); 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*(array+1)</a:t>
            </a:r>
            <a:r>
              <a:rPr lang="en-US" altLang="ko-KR" sz="2000" dirty="0" smtClean="0"/>
              <a:t>);		</a:t>
            </a:r>
            <a:endParaRPr lang="ko-KR" altLang="en-US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0311" y="5214950"/>
            <a:ext cx="3657603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2838438" y="1671625"/>
            <a:ext cx="2857520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(10/19)---[2-9.c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0535" y="2857496"/>
            <a:ext cx="7796241" cy="3438549"/>
            <a:chOff x="923925" y="4391048"/>
            <a:chExt cx="7372350" cy="233362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3925" y="4391048"/>
              <a:ext cx="7372350" cy="2333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2571736" y="4481520"/>
              <a:ext cx="1428760" cy="21431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162290" y="5172087"/>
              <a:ext cx="1428760" cy="204789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43108" y="1857364"/>
            <a:ext cx="4357718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 smtClean="0"/>
              <a:t>int array[2][2]= {10,20,30,40};</a:t>
            </a:r>
            <a:endParaRPr lang="ko-KR" altLang="en-US" sz="2400" b="1" dirty="0" smtClean="0"/>
          </a:p>
        </p:txBody>
      </p:sp>
      <p:sp>
        <p:nvSpPr>
          <p:cNvPr id="12" name="아래쪽 화살표 11"/>
          <p:cNvSpPr/>
          <p:nvPr/>
        </p:nvSpPr>
        <p:spPr>
          <a:xfrm>
            <a:off x="4143372" y="2357430"/>
            <a:ext cx="428628" cy="50006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(11/19)---[2-10.c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6" y="1247737"/>
            <a:ext cx="6000792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int array[2][2] = {10,20,30,40};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&amp;array[0][1]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&amp;array[1][1]</a:t>
            </a:r>
            <a:r>
              <a:rPr lang="en-US" altLang="ko-KR" sz="2000" dirty="0" smtClean="0"/>
              <a:t>); 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printf("-------------------\n");</a:t>
            </a:r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array[0]+0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array[0]+1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array[1]+0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array[1]+1</a:t>
            </a:r>
            <a:r>
              <a:rPr lang="en-US" altLang="ko-KR" sz="2000" dirty="0" smtClean="0"/>
              <a:t>);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printf("-------------------\n");</a:t>
            </a:r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*(array+0)+0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*(array+0)+1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*(array+1)+0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*(array+1)+1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167061"/>
            <a:ext cx="30384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2.1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다차원 배열이란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(12/19)---[2-10.c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3108" y="2143116"/>
            <a:ext cx="4357718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 smtClean="0"/>
              <a:t>int array[2][2]= {10,20,30,40};</a:t>
            </a:r>
            <a:endParaRPr lang="ko-KR" altLang="en-US" sz="2400" b="1" dirty="0" smtClean="0"/>
          </a:p>
        </p:txBody>
      </p:sp>
      <p:sp>
        <p:nvSpPr>
          <p:cNvPr id="9" name="아래쪽 화살표 8"/>
          <p:cNvSpPr/>
          <p:nvPr/>
        </p:nvSpPr>
        <p:spPr>
          <a:xfrm>
            <a:off x="4143372" y="2643182"/>
            <a:ext cx="428628" cy="50006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041" y="3429016"/>
            <a:ext cx="8876115" cy="250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886063" y="3419475"/>
            <a:ext cx="2000264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09876" y="3805240"/>
            <a:ext cx="2000264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95589" y="4176718"/>
            <a:ext cx="2000264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00351" y="4543433"/>
            <a:ext cx="2000264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(13/19)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1271008"/>
          </a:xfrm>
        </p:spPr>
        <p:txBody>
          <a:bodyPr/>
          <a:lstStyle/>
          <a:p>
            <a:r>
              <a:rPr lang="en-US" altLang="ko-KR" b="1" dirty="0" smtClean="0"/>
              <a:t>*</a:t>
            </a:r>
            <a:r>
              <a:rPr lang="ko-KR" altLang="en-US" b="1" dirty="0" smtClean="0"/>
              <a:t>연산자</a:t>
            </a:r>
            <a:endParaRPr lang="en-US" altLang="ko-KR" b="1" dirty="0" smtClean="0"/>
          </a:p>
          <a:p>
            <a:pPr lvl="1"/>
            <a:r>
              <a:rPr lang="en-US" altLang="ko-KR" sz="2400" b="1" dirty="0" smtClean="0"/>
              <a:t>‘2</a:t>
            </a:r>
            <a:r>
              <a:rPr lang="ko-KR" altLang="en-US" sz="2400" b="1" dirty="0" smtClean="0"/>
              <a:t>차원 배열 요소에 저장된 값을 참조하는 연산자 이다</a:t>
            </a:r>
            <a:r>
              <a:rPr lang="en-US" altLang="ko-KR" sz="2400" b="1" dirty="0" smtClean="0"/>
              <a:t>.’</a:t>
            </a:r>
          </a:p>
          <a:p>
            <a:pPr lvl="1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3599508" y="3035809"/>
            <a:ext cx="2143140" cy="48577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메모리공간의 주소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70837" y="3116772"/>
            <a:ext cx="271458" cy="342896"/>
          </a:xfrm>
          <a:prstGeom prst="rect">
            <a:avLst/>
          </a:prstGeom>
          <a:solidFill>
            <a:schemeClr val="accent1"/>
          </a:solidFill>
          <a:ln w="25400">
            <a:noFill/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*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6810" y="4214818"/>
            <a:ext cx="1643074" cy="48577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&amp;array[0][0]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49539" y="4310006"/>
            <a:ext cx="271458" cy="342896"/>
          </a:xfrm>
          <a:prstGeom prst="rect">
            <a:avLst/>
          </a:prstGeom>
          <a:solidFill>
            <a:schemeClr val="accent1"/>
          </a:solidFill>
          <a:ln w="25400">
            <a:noFill/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*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56810" y="4773695"/>
            <a:ext cx="1643074" cy="48577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array[0]+0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9539" y="4868883"/>
            <a:ext cx="271458" cy="342896"/>
          </a:xfrm>
          <a:prstGeom prst="rect">
            <a:avLst/>
          </a:prstGeom>
          <a:solidFill>
            <a:schemeClr val="accent1"/>
          </a:solidFill>
          <a:ln w="25400">
            <a:noFill/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*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4578" y="5333512"/>
            <a:ext cx="1645305" cy="48577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*(array+0)+0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7308" y="5428700"/>
            <a:ext cx="271458" cy="342896"/>
          </a:xfrm>
          <a:prstGeom prst="rect">
            <a:avLst/>
          </a:prstGeom>
          <a:solidFill>
            <a:schemeClr val="accent1"/>
          </a:solidFill>
          <a:ln w="25400">
            <a:noFill/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*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5797699" y="42998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주소</a:t>
            </a:r>
            <a:endParaRPr lang="ko-KR" altLang="en-US" sz="1400" b="1" dirty="0"/>
          </a:p>
        </p:txBody>
      </p:sp>
      <p:sp>
        <p:nvSpPr>
          <p:cNvPr id="23" name="TextBox 13"/>
          <p:cNvSpPr txBox="1"/>
          <p:nvPr/>
        </p:nvSpPr>
        <p:spPr>
          <a:xfrm>
            <a:off x="5804686" y="48641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400" b="1" dirty="0" smtClean="0">
                <a:solidFill>
                  <a:prstClr val="black"/>
                </a:solidFill>
              </a:rPr>
              <a:t>주소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5814211" y="54166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주소</a:t>
            </a:r>
            <a:endParaRPr lang="ko-KR" altLang="en-US" sz="1400" b="1" dirty="0"/>
          </a:p>
        </p:txBody>
      </p:sp>
      <p:cxnSp>
        <p:nvCxnSpPr>
          <p:cNvPr id="25" name="직선 화살표 연결선 24"/>
          <p:cNvCxnSpPr>
            <a:stCxn id="22" idx="1"/>
            <a:endCxn id="15" idx="3"/>
          </p:cNvCxnSpPr>
          <p:nvPr/>
        </p:nvCxnSpPr>
        <p:spPr>
          <a:xfrm rot="10800000" flipV="1">
            <a:off x="5499885" y="4453742"/>
            <a:ext cx="297815" cy="396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1"/>
            <a:endCxn id="17" idx="3"/>
          </p:cNvCxnSpPr>
          <p:nvPr/>
        </p:nvCxnSpPr>
        <p:spPr>
          <a:xfrm rot="10800000">
            <a:off x="5499884" y="5016582"/>
            <a:ext cx="304802" cy="149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4" idx="1"/>
            <a:endCxn id="19" idx="3"/>
          </p:cNvCxnSpPr>
          <p:nvPr/>
        </p:nvCxnSpPr>
        <p:spPr>
          <a:xfrm rot="10800000" flipV="1">
            <a:off x="5499883" y="5570526"/>
            <a:ext cx="314328" cy="58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8"/>
          <p:cNvSpPr txBox="1"/>
          <p:nvPr/>
        </p:nvSpPr>
        <p:spPr>
          <a:xfrm>
            <a:off x="2813690" y="2462206"/>
            <a:ext cx="2762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주소에 저장된 값 참조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0" name="꺾인 연결선 29"/>
          <p:cNvCxnSpPr>
            <a:stCxn id="14" idx="1"/>
            <a:endCxn id="28" idx="1"/>
          </p:cNvCxnSpPr>
          <p:nvPr/>
        </p:nvCxnSpPr>
        <p:spPr>
          <a:xfrm rot="10800000">
            <a:off x="2813691" y="2662262"/>
            <a:ext cx="457147" cy="625959"/>
          </a:xfrm>
          <a:prstGeom prst="bentConnector3">
            <a:avLst>
              <a:gd name="adj1" fmla="val 150006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91050" y="2466968"/>
            <a:ext cx="285752" cy="385765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859487" y="4319086"/>
            <a:ext cx="428628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869012" y="4876302"/>
            <a:ext cx="428628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878537" y="5433519"/>
            <a:ext cx="428628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29124" y="1643050"/>
            <a:ext cx="2928958" cy="428628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28596" y="1214422"/>
            <a:ext cx="1285884" cy="357190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4500562" y="3643314"/>
            <a:ext cx="357190" cy="35719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(14/19)---[2-11.c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1172012"/>
            <a:ext cx="8858312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array[2][2] = {10,20,30,40};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*&amp;array[0][0]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*&amp;array[0][1]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*&amp;array[1][0]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*&amp;array[1][1]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("-------------------\n");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</a:t>
            </a:r>
            <a:r>
              <a:rPr lang="en-US" altLang="ko-KR" sz="2000" dirty="0" smtClean="0"/>
              <a:t> );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</a:t>
            </a:r>
            <a:r>
              <a:rPr lang="en-US" altLang="ko-KR" sz="2000" dirty="0" smtClean="0"/>
              <a:t> );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("-------------------\n");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</a:t>
            </a:r>
            <a:r>
              <a:rPr lang="en-US" altLang="ko-KR" sz="2000" dirty="0" smtClean="0"/>
              <a:t> 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</a:t>
            </a:r>
            <a:r>
              <a:rPr lang="en-US" altLang="ko-KR" sz="2000" dirty="0" smtClean="0"/>
              <a:t> );</a:t>
            </a:r>
            <a:endParaRPr lang="ko-KR" altLang="en-US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68" y="3214686"/>
            <a:ext cx="1766891" cy="203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(15/19)---[2-11.c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500166" y="2643182"/>
            <a:ext cx="6143668" cy="3419913"/>
            <a:chOff x="1648317" y="2000240"/>
            <a:chExt cx="6143668" cy="3419913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4480" y="2000240"/>
              <a:ext cx="5762625" cy="305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105"/>
            <p:cNvSpPr txBox="1"/>
            <p:nvPr/>
          </p:nvSpPr>
          <p:spPr>
            <a:xfrm>
              <a:off x="1648317" y="5072074"/>
              <a:ext cx="1556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출력결과</a:t>
              </a:r>
              <a:r>
                <a:rPr lang="en-US" altLang="ko-KR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: 10</a:t>
              </a:r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lang="ko-KR" altLang="en-US" sz="1600" b="1" dirty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sp>
          <p:nvSpPr>
            <p:cNvPr id="7" name="TextBox 105"/>
            <p:cNvSpPr txBox="1"/>
            <p:nvPr/>
          </p:nvSpPr>
          <p:spPr>
            <a:xfrm>
              <a:off x="3152765" y="5081599"/>
              <a:ext cx="1556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출력결과</a:t>
              </a:r>
              <a:r>
                <a:rPr lang="en-US" altLang="ko-KR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: 11</a:t>
              </a:r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lang="ko-KR" altLang="en-US" sz="1600" b="1" dirty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sp>
          <p:nvSpPr>
            <p:cNvPr id="8" name="TextBox 105"/>
            <p:cNvSpPr txBox="1"/>
            <p:nvPr/>
          </p:nvSpPr>
          <p:spPr>
            <a:xfrm>
              <a:off x="4720151" y="5072074"/>
              <a:ext cx="1455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출력결과</a:t>
              </a:r>
              <a:r>
                <a:rPr lang="en-US" altLang="ko-KR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: 30</a:t>
              </a:r>
              <a:endParaRPr lang="ko-KR" altLang="en-US" sz="1600" b="1" dirty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sp>
          <p:nvSpPr>
            <p:cNvPr id="9" name="TextBox 105"/>
            <p:cNvSpPr txBox="1"/>
            <p:nvPr/>
          </p:nvSpPr>
          <p:spPr>
            <a:xfrm>
              <a:off x="6336137" y="5072074"/>
              <a:ext cx="1455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출력결과</a:t>
              </a:r>
              <a:r>
                <a:rPr lang="en-US" altLang="ko-KR" sz="1600" b="1" dirty="0" smtClean="0">
                  <a:solidFill>
                    <a:srgbClr val="0000FF"/>
                  </a:solidFill>
                  <a:latin typeface="휴먼둥근헤드라인" pitchFamily="18" charset="-127"/>
                  <a:ea typeface="휴먼둥근헤드라인" pitchFamily="18" charset="-127"/>
                </a:rPr>
                <a:t>: 31</a:t>
              </a:r>
              <a:endParaRPr lang="ko-KR" altLang="en-US" sz="1600" b="1" dirty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585892" y="1425347"/>
            <a:ext cx="5929354" cy="64633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b="1" dirty="0" smtClean="0">
                <a:solidFill>
                  <a:srgbClr val="0000FF"/>
                </a:solidFill>
              </a:rPr>
              <a:t>+0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b="1" dirty="0" smtClean="0">
                <a:solidFill>
                  <a:srgbClr val="0000FF"/>
                </a:solidFill>
              </a:rPr>
              <a:t>+1</a:t>
            </a:r>
            <a:r>
              <a:rPr lang="en-US" altLang="ko-KR" dirty="0" smtClean="0"/>
              <a:t> );</a:t>
            </a:r>
            <a:endParaRPr lang="ko-KR" altLang="en-US" dirty="0" smtClean="0"/>
          </a:p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b="1" dirty="0" smtClean="0">
                <a:solidFill>
                  <a:srgbClr val="0000FF"/>
                </a:solidFill>
              </a:rPr>
              <a:t>+0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b="1" dirty="0" smtClean="0">
                <a:solidFill>
                  <a:srgbClr val="0000FF"/>
                </a:solidFill>
              </a:rPr>
              <a:t>+1</a:t>
            </a:r>
            <a:r>
              <a:rPr lang="en-US" altLang="ko-KR" dirty="0" smtClean="0"/>
              <a:t> );</a:t>
            </a:r>
            <a:endParaRPr lang="ko-KR" altLang="en-US" dirty="0" smtClean="0"/>
          </a:p>
        </p:txBody>
      </p:sp>
      <p:sp>
        <p:nvSpPr>
          <p:cNvPr id="12" name="아래쪽 화살표 11"/>
          <p:cNvSpPr/>
          <p:nvPr/>
        </p:nvSpPr>
        <p:spPr>
          <a:xfrm>
            <a:off x="4333874" y="2143116"/>
            <a:ext cx="357190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1591" y="2786059"/>
            <a:ext cx="6143668" cy="360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514" y="3938593"/>
            <a:ext cx="1244251" cy="92333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array[i]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==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*(array+i)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(16/19)---[2-11.c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395436" y="4576784"/>
            <a:ext cx="6534150" cy="1924050"/>
            <a:chOff x="1357290" y="4286256"/>
            <a:chExt cx="6534150" cy="192405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7290" y="4286256"/>
              <a:ext cx="653415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1633516" y="4357694"/>
              <a:ext cx="704855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95654" y="4357694"/>
              <a:ext cx="704855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0628" y="4357694"/>
              <a:ext cx="704855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705615" y="4357694"/>
              <a:ext cx="704855" cy="285752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57317" y="4981586"/>
              <a:ext cx="833443" cy="23336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4217" y="4981586"/>
              <a:ext cx="833443" cy="23336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53003" y="4981586"/>
              <a:ext cx="833443" cy="23336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657990" y="4981586"/>
              <a:ext cx="833443" cy="233364"/>
            </a:xfrm>
            <a:prstGeom prst="rect">
              <a:avLst/>
            </a:prstGeom>
            <a:solidFill>
              <a:schemeClr val="accent6">
                <a:lumMod val="7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2065" y="2647956"/>
            <a:ext cx="61626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1428728" y="1214422"/>
            <a:ext cx="6215106" cy="64633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b="1" dirty="0" smtClean="0">
                <a:solidFill>
                  <a:srgbClr val="0000FF"/>
                </a:solidFill>
              </a:rPr>
              <a:t>+0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b="1" dirty="0" smtClean="0">
                <a:solidFill>
                  <a:srgbClr val="0000FF"/>
                </a:solidFill>
              </a:rPr>
              <a:t>+1</a:t>
            </a:r>
            <a:r>
              <a:rPr lang="en-US" altLang="ko-KR" dirty="0" smtClean="0"/>
              <a:t> );</a:t>
            </a:r>
          </a:p>
          <a:p>
            <a:pPr algn="ctr"/>
            <a:r>
              <a:rPr lang="en-US" altLang="ko-KR" dirty="0" smtClean="0"/>
              <a:t>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b="1" dirty="0" smtClean="0">
                <a:solidFill>
                  <a:srgbClr val="0000FF"/>
                </a:solidFill>
              </a:rPr>
              <a:t>+0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b="1" dirty="0" smtClean="0">
                <a:solidFill>
                  <a:srgbClr val="0000FF"/>
                </a:solidFill>
              </a:rPr>
              <a:t>+1</a:t>
            </a:r>
            <a:r>
              <a:rPr lang="en-US" altLang="ko-KR" dirty="0" smtClean="0"/>
              <a:t> );</a:t>
            </a:r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>
            <a:off x="4252910" y="2000240"/>
            <a:ext cx="357190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514" y="3938593"/>
            <a:ext cx="1244251" cy="92333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array[i]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==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*(array+i)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(17/19)---[2-12.c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68" y="1172012"/>
            <a:ext cx="8829088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array[2][2] = {10,20,30,40};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*&amp;array[0][0]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*&amp;array[0][1]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*&amp;array[1][0]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*&amp;array[1][1]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("-------------------\n");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2000" dirty="0" smtClean="0"/>
              <a:t>);</a:t>
            </a:r>
          </a:p>
          <a:p>
            <a:endParaRPr lang="ko-KR" altLang="en-US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("-------------------\n");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2000" dirty="0" smtClean="0"/>
              <a:t>);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2000" dirty="0" smtClean="0"/>
              <a:t>); </a:t>
            </a:r>
            <a:r>
              <a:rPr lang="ko-KR" altLang="en-US" sz="2000" dirty="0" smtClean="0"/>
              <a:t>	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44" y="3071810"/>
            <a:ext cx="1614490" cy="229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(18/19)---[2-12.c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72" y="2533644"/>
            <a:ext cx="65817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428728" y="1353909"/>
            <a:ext cx="5929354" cy="64633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b="1" dirty="0" smtClean="0">
                <a:solidFill>
                  <a:srgbClr val="0000FF"/>
                </a:solidFill>
              </a:rPr>
              <a:t>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b="1" dirty="0" smtClean="0">
                <a:solidFill>
                  <a:srgbClr val="0000FF"/>
                </a:solidFill>
              </a:rPr>
              <a:t>+1)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b="1" dirty="0" smtClean="0">
                <a:solidFill>
                  <a:srgbClr val="0000FF"/>
                </a:solidFill>
              </a:rPr>
              <a:t>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b="1" dirty="0" smtClean="0">
                <a:solidFill>
                  <a:srgbClr val="0000FF"/>
                </a:solidFill>
              </a:rPr>
              <a:t>+1)</a:t>
            </a:r>
            <a:r>
              <a:rPr lang="en-US" altLang="ko-KR" dirty="0" smtClean="0"/>
              <a:t>);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4233860" y="2062153"/>
            <a:ext cx="285752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05"/>
          <p:cNvSpPr txBox="1"/>
          <p:nvPr/>
        </p:nvSpPr>
        <p:spPr>
          <a:xfrm>
            <a:off x="1081063" y="5715016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10</a:t>
            </a:r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TextBox 105"/>
          <p:cNvSpPr txBox="1"/>
          <p:nvPr/>
        </p:nvSpPr>
        <p:spPr>
          <a:xfrm>
            <a:off x="2786050" y="5724541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20</a:t>
            </a:r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0" name="TextBox 105"/>
          <p:cNvSpPr txBox="1"/>
          <p:nvPr/>
        </p:nvSpPr>
        <p:spPr>
          <a:xfrm>
            <a:off x="4572000" y="5715016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30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1" name="TextBox 105"/>
          <p:cNvSpPr txBox="1"/>
          <p:nvPr/>
        </p:nvSpPr>
        <p:spPr>
          <a:xfrm>
            <a:off x="6330862" y="5715016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40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01" y="3600451"/>
            <a:ext cx="1244251" cy="92333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array[i]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==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*(array+i)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2.2 2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(19/19)---[2-12.c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528492"/>
            <a:ext cx="6848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105"/>
          <p:cNvSpPr txBox="1"/>
          <p:nvPr/>
        </p:nvSpPr>
        <p:spPr>
          <a:xfrm>
            <a:off x="1128688" y="600987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10</a:t>
            </a:r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8" name="TextBox 105"/>
          <p:cNvSpPr txBox="1"/>
          <p:nvPr/>
        </p:nvSpPr>
        <p:spPr>
          <a:xfrm>
            <a:off x="2833675" y="6019404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20</a:t>
            </a:r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TextBox 105"/>
          <p:cNvSpPr txBox="1"/>
          <p:nvPr/>
        </p:nvSpPr>
        <p:spPr>
          <a:xfrm>
            <a:off x="4619625" y="6009879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30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0" name="TextBox 105"/>
          <p:cNvSpPr txBox="1"/>
          <p:nvPr/>
        </p:nvSpPr>
        <p:spPr>
          <a:xfrm>
            <a:off x="6378487" y="6009879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출력결과</a:t>
            </a:r>
            <a:r>
              <a:rPr lang="en-US" altLang="ko-KR" sz="1600" b="1" dirty="0" smtClean="0">
                <a:solidFill>
                  <a:srgbClr val="0000FF"/>
                </a:solidFill>
                <a:latin typeface="휴먼둥근헤드라인" pitchFamily="18" charset="-127"/>
                <a:ea typeface="휴먼둥근헤드라인" pitchFamily="18" charset="-127"/>
              </a:rPr>
              <a:t>: 40</a:t>
            </a:r>
            <a:endParaRPr lang="ko-KR" altLang="en-US" sz="1600" b="1" dirty="0">
              <a:solidFill>
                <a:srgbClr val="0000FF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42976" y="1282471"/>
            <a:ext cx="6715172" cy="64633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b="1" dirty="0" smtClean="0">
                <a:solidFill>
                  <a:srgbClr val="0000FF"/>
                </a:solidFill>
              </a:rPr>
              <a:t>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b="1" dirty="0" smtClean="0">
                <a:solidFill>
                  <a:srgbClr val="0000FF"/>
                </a:solidFill>
              </a:rPr>
              <a:t>+1)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pPr algn="ctr"/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b="1" dirty="0" smtClean="0">
                <a:solidFill>
                  <a:srgbClr val="0000FF"/>
                </a:solidFill>
              </a:rPr>
              <a:t>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</a:t>
            </a:r>
            <a:r>
              <a:rPr lang="en-US" altLang="ko-KR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b="1" dirty="0" smtClean="0">
                <a:solidFill>
                  <a:srgbClr val="0000FF"/>
                </a:solidFill>
              </a:rPr>
              <a:t>+1)</a:t>
            </a:r>
            <a:r>
              <a:rPr lang="en-US" altLang="ko-KR" dirty="0" smtClean="0"/>
              <a:t>); 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4233860" y="2062153"/>
            <a:ext cx="285752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1" y="3600451"/>
            <a:ext cx="1244251" cy="92333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array[i]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== 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*(array+i)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공부한 내용 떠올리기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차원 배열의 선언과 구성 요소</a:t>
            </a:r>
            <a:endParaRPr lang="en-US" altLang="ko-KR" sz="2800" b="1" dirty="0" smtClean="0"/>
          </a:p>
          <a:p>
            <a:endParaRPr lang="en-US" altLang="ko-KR" sz="2800" b="1" dirty="0" smtClean="0"/>
          </a:p>
          <a:p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차원 배열에 데이터를 저장하는 방법</a:t>
            </a:r>
            <a:endParaRPr lang="en-US" altLang="ko-KR" sz="2800" b="1" dirty="0" smtClean="0"/>
          </a:p>
          <a:p>
            <a:endParaRPr lang="en-US" altLang="ko-KR" sz="2800" b="1" dirty="0" smtClean="0"/>
          </a:p>
          <a:p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차원 배열을 선언할 때 주의할 사항</a:t>
            </a:r>
            <a:endParaRPr lang="en-US" altLang="ko-KR" sz="2800" b="1" dirty="0" smtClean="0"/>
          </a:p>
          <a:p>
            <a:endParaRPr lang="en-US" altLang="ko-KR" sz="2800" b="1" dirty="0" smtClean="0"/>
          </a:p>
          <a:p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차원 배열의 주소와 값을 참조하는 다양한 방법</a:t>
            </a:r>
            <a:endParaRPr lang="en-US" altLang="ko-KR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다차원 배열</a:t>
            </a:r>
            <a:r>
              <a:rPr lang="en-US" altLang="ko-KR" b="1" dirty="0" smtClean="0">
                <a:solidFill>
                  <a:srgbClr val="0000FF"/>
                </a:solidFill>
              </a:rPr>
              <a:t>:</a:t>
            </a:r>
            <a:r>
              <a:rPr lang="en-US" altLang="ko-KR" b="1" dirty="0" smtClean="0"/>
              <a:t> 2</a:t>
            </a:r>
            <a:r>
              <a:rPr lang="ko-KR" altLang="en-US" b="1" dirty="0" smtClean="0"/>
              <a:t>차원 이상의 배열을 의미</a:t>
            </a:r>
            <a:endParaRPr lang="en-US" altLang="ko-KR" b="1" dirty="0" smtClean="0"/>
          </a:p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차원 배열과 다차원 배열의 </a:t>
            </a:r>
            <a:r>
              <a:rPr lang="ko-KR" altLang="en-US" b="1" dirty="0" smtClean="0">
                <a:solidFill>
                  <a:srgbClr val="0000FF"/>
                </a:solidFill>
              </a:rPr>
              <a:t>비교</a:t>
            </a:r>
          </a:p>
          <a:p>
            <a:pPr lvl="1">
              <a:buNone/>
            </a:pPr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342644" y="2300508"/>
            <a:ext cx="8215370" cy="4307288"/>
            <a:chOff x="357158" y="2071678"/>
            <a:chExt cx="8215370" cy="4307288"/>
          </a:xfrm>
        </p:grpSpPr>
        <p:sp>
          <p:nvSpPr>
            <p:cNvPr id="6" name="TextBox 3"/>
            <p:cNvSpPr txBox="1"/>
            <p:nvPr/>
          </p:nvSpPr>
          <p:spPr>
            <a:xfrm>
              <a:off x="1060985" y="2071678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ko-KR" alt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차원 배열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46671" y="2500306"/>
              <a:ext cx="1714512" cy="7000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int array [12]</a:t>
              </a:r>
              <a:endParaRPr lang="ko-KR" altLang="en-US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3952666" y="2075408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ko-KR" alt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차원 배열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38352" y="2504036"/>
              <a:ext cx="1714512" cy="7000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int array [4][3]</a:t>
              </a:r>
              <a:endParaRPr lang="ko-KR" altLang="en-US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6715140" y="2071678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ko-KR" alt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차원 배열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00826" y="2500306"/>
              <a:ext cx="2071702" cy="7000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int array [2][2][3]</a:t>
              </a:r>
              <a:endParaRPr lang="ko-KR" altLang="en-US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800300" y="6163522"/>
              <a:ext cx="16975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48</a:t>
              </a:r>
              <a:r>
                <a:rPr lang="ko-KR" altLang="en-US" sz="1400" b="1" dirty="0" smtClean="0"/>
                <a:t>바이트</a:t>
              </a:r>
              <a:r>
                <a:rPr lang="en-US" altLang="ko-KR" sz="1400" b="1" dirty="0" smtClean="0"/>
                <a:t> == 4 * 12</a:t>
              </a:r>
              <a:endParaRPr lang="ko-KR" altLang="en-US" sz="1400" b="1" dirty="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734226" y="3417196"/>
              <a:ext cx="28575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44165" y="6030862"/>
              <a:ext cx="28575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16200000" flipH="1">
              <a:off x="-425069" y="4720954"/>
              <a:ext cx="2622534" cy="166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7"/>
            <p:cNvSpPr txBox="1"/>
            <p:nvPr/>
          </p:nvSpPr>
          <p:spPr>
            <a:xfrm>
              <a:off x="357158" y="4520780"/>
              <a:ext cx="57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12</a:t>
              </a:r>
              <a:r>
                <a:rPr lang="ko-KR" altLang="en-US" sz="1400" b="1" dirty="0" smtClean="0"/>
                <a:t>행</a:t>
              </a:r>
              <a:endParaRPr lang="ko-KR" altLang="en-US" sz="1400" b="1" dirty="0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037377" y="3397318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037377" y="3616670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37377" y="3830847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037377" y="4050199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1037377" y="4264513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1037377" y="4483865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037377" y="4707981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1037377" y="4927333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1037377" y="5151586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1037377" y="5370938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1037377" y="5585115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9" name="Rectangle 16"/>
            <p:cNvSpPr>
              <a:spLocks noChangeArrowheads="1"/>
            </p:cNvSpPr>
            <p:nvPr/>
          </p:nvSpPr>
          <p:spPr bwMode="auto">
            <a:xfrm>
              <a:off x="1037377" y="5804467"/>
              <a:ext cx="1441450" cy="211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3857620" y="3951423"/>
              <a:ext cx="1441450" cy="1653013"/>
              <a:chOff x="3643306" y="2786058"/>
              <a:chExt cx="1441450" cy="1653013"/>
            </a:xfrm>
          </p:grpSpPr>
          <p:sp>
            <p:nvSpPr>
              <p:cNvPr id="69" name="Rectangle 15"/>
              <p:cNvSpPr>
                <a:spLocks noChangeArrowheads="1"/>
              </p:cNvSpPr>
              <p:nvPr/>
            </p:nvSpPr>
            <p:spPr bwMode="auto">
              <a:xfrm>
                <a:off x="3643306" y="2786058"/>
                <a:ext cx="1441450" cy="4015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70" name="Rectangle 16"/>
              <p:cNvSpPr>
                <a:spLocks noChangeArrowheads="1"/>
              </p:cNvSpPr>
              <p:nvPr/>
            </p:nvSpPr>
            <p:spPr bwMode="auto">
              <a:xfrm>
                <a:off x="3643306" y="3203190"/>
                <a:ext cx="1441450" cy="4015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71" name="Rectangle 15"/>
              <p:cNvSpPr>
                <a:spLocks noChangeArrowheads="1"/>
              </p:cNvSpPr>
              <p:nvPr/>
            </p:nvSpPr>
            <p:spPr bwMode="auto">
              <a:xfrm>
                <a:off x="3643306" y="3620421"/>
                <a:ext cx="1441450" cy="4015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72" name="Rectangle 16"/>
              <p:cNvSpPr>
                <a:spLocks noChangeArrowheads="1"/>
              </p:cNvSpPr>
              <p:nvPr/>
            </p:nvSpPr>
            <p:spPr bwMode="auto">
              <a:xfrm>
                <a:off x="3643306" y="4037553"/>
                <a:ext cx="1441450" cy="4015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 rot="5400000">
                <a:off x="3301957" y="3607595"/>
                <a:ext cx="1643074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5400000">
                <a:off x="3802817" y="3606801"/>
                <a:ext cx="1643074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직선 연결선 30"/>
            <p:cNvCxnSpPr/>
            <p:nvPr/>
          </p:nvCxnSpPr>
          <p:spPr>
            <a:xfrm>
              <a:off x="3581807" y="3958883"/>
              <a:ext cx="28575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571868" y="5601957"/>
              <a:ext cx="28575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2893207" y="4790359"/>
              <a:ext cx="164307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8"/>
            <p:cNvSpPr txBox="1"/>
            <p:nvPr/>
          </p:nvSpPr>
          <p:spPr>
            <a:xfrm>
              <a:off x="3405384" y="4649655"/>
              <a:ext cx="370859" cy="2180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4</a:t>
              </a:r>
              <a:r>
                <a:rPr lang="ko-KR" altLang="en-US" sz="1400" b="1" dirty="0" smtClean="0"/>
                <a:t>행</a:t>
              </a:r>
              <a:endParaRPr lang="ko-KR" altLang="en-US" sz="1400" b="1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 rot="5400000">
              <a:off x="3733828" y="3806068"/>
              <a:ext cx="286546" cy="79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5400000">
              <a:off x="5155308" y="3817872"/>
              <a:ext cx="286546" cy="79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3877498" y="3806068"/>
              <a:ext cx="1428760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5"/>
            <p:cNvSpPr txBox="1"/>
            <p:nvPr/>
          </p:nvSpPr>
          <p:spPr>
            <a:xfrm>
              <a:off x="4449002" y="3561937"/>
              <a:ext cx="37085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열</a:t>
              </a:r>
              <a:endParaRPr lang="ko-KR" altLang="en-US" sz="1400" b="1" dirty="0"/>
            </a:p>
          </p:txBody>
        </p:sp>
        <p:sp>
          <p:nvSpPr>
            <p:cNvPr id="39" name="TextBox 98"/>
            <p:cNvSpPr txBox="1"/>
            <p:nvPr/>
          </p:nvSpPr>
          <p:spPr>
            <a:xfrm>
              <a:off x="7605154" y="2931588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면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99"/>
            <p:cNvSpPr txBox="1"/>
            <p:nvPr/>
          </p:nvSpPr>
          <p:spPr>
            <a:xfrm>
              <a:off x="7896326" y="2928932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행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100"/>
            <p:cNvSpPr txBox="1"/>
            <p:nvPr/>
          </p:nvSpPr>
          <p:spPr>
            <a:xfrm>
              <a:off x="8174849" y="2946102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열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101"/>
            <p:cNvSpPr txBox="1"/>
            <p:nvPr/>
          </p:nvSpPr>
          <p:spPr>
            <a:xfrm>
              <a:off x="4811843" y="292972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행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102"/>
            <p:cNvSpPr txBox="1"/>
            <p:nvPr/>
          </p:nvSpPr>
          <p:spPr>
            <a:xfrm>
              <a:off x="5090366" y="2946102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열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103"/>
            <p:cNvSpPr txBox="1"/>
            <p:nvPr/>
          </p:nvSpPr>
          <p:spPr>
            <a:xfrm>
              <a:off x="2014746" y="2938873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행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104"/>
            <p:cNvSpPr txBox="1"/>
            <p:nvPr/>
          </p:nvSpPr>
          <p:spPr>
            <a:xfrm>
              <a:off x="3603550" y="5786454"/>
              <a:ext cx="185738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48</a:t>
              </a:r>
              <a:r>
                <a:rPr lang="ko-KR" altLang="en-US" sz="1400" b="1" dirty="0" smtClean="0"/>
                <a:t>바이트</a:t>
              </a:r>
              <a:r>
                <a:rPr lang="en-US" altLang="ko-KR" sz="1400" b="1" dirty="0" smtClean="0"/>
                <a:t> == 4 * 4 * 3</a:t>
              </a:r>
              <a:endParaRPr lang="ko-KR" altLang="en-US" sz="1400" b="1" dirty="0"/>
            </a:p>
          </p:txBody>
        </p:sp>
        <p:sp>
          <p:nvSpPr>
            <p:cNvPr id="46" name="정육면체 45"/>
            <p:cNvSpPr/>
            <p:nvPr/>
          </p:nvSpPr>
          <p:spPr>
            <a:xfrm>
              <a:off x="6520704" y="3996774"/>
              <a:ext cx="1785950" cy="1500198"/>
            </a:xfrm>
            <a:prstGeom prst="cube">
              <a:avLst>
                <a:gd name="adj" fmla="val 3427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 rot="5400000">
              <a:off x="6933491" y="4032493"/>
              <a:ext cx="500066" cy="42862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5400000">
              <a:off x="7334167" y="4030628"/>
              <a:ext cx="500066" cy="42862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778504" y="4239040"/>
              <a:ext cx="128588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6461070" y="4996906"/>
              <a:ext cx="100013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rot="5400000">
              <a:off x="6868749" y="4996112"/>
              <a:ext cx="100013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6" idx="2"/>
              <a:endCxn id="46" idx="4"/>
            </p:cNvCxnSpPr>
            <p:nvPr/>
          </p:nvCxnSpPr>
          <p:spPr>
            <a:xfrm rot="10800000" flipH="1">
              <a:off x="6520703" y="5003969"/>
              <a:ext cx="1271757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10800000">
              <a:off x="6429388" y="4000504"/>
              <a:ext cx="64294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10800000">
              <a:off x="6072198" y="4500570"/>
              <a:ext cx="500066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5400000">
              <a:off x="6250793" y="4036223"/>
              <a:ext cx="500066" cy="42862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130"/>
            <p:cNvSpPr txBox="1"/>
            <p:nvPr/>
          </p:nvSpPr>
          <p:spPr>
            <a:xfrm>
              <a:off x="6143636" y="4081881"/>
              <a:ext cx="285752" cy="214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2</a:t>
              </a:r>
              <a:r>
                <a:rPr lang="ko-KR" altLang="en-US" sz="1400" b="1" dirty="0" smtClean="0"/>
                <a:t>행</a:t>
              </a:r>
              <a:endParaRPr lang="ko-KR" altLang="en-US" sz="1400" b="1" dirty="0"/>
            </a:p>
          </p:txBody>
        </p:sp>
        <p:cxnSp>
          <p:nvCxnSpPr>
            <p:cNvPr id="57" name="직선 연결선 56"/>
            <p:cNvCxnSpPr/>
            <p:nvPr/>
          </p:nvCxnSpPr>
          <p:spPr>
            <a:xfrm rot="5400000" flipH="1" flipV="1">
              <a:off x="7032574" y="3714752"/>
              <a:ext cx="285752" cy="28575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5400000" flipH="1" flipV="1">
              <a:off x="8286776" y="3714752"/>
              <a:ext cx="285752" cy="28575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7185389" y="3857628"/>
              <a:ext cx="1214446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36"/>
            <p:cNvSpPr txBox="1"/>
            <p:nvPr/>
          </p:nvSpPr>
          <p:spPr>
            <a:xfrm>
              <a:off x="7602213" y="3633375"/>
              <a:ext cx="37085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열</a:t>
              </a:r>
              <a:endParaRPr lang="ko-KR" altLang="en-US" sz="1400" b="1" dirty="0"/>
            </a:p>
          </p:txBody>
        </p:sp>
        <p:cxnSp>
          <p:nvCxnSpPr>
            <p:cNvPr id="61" name="직선 연결선 60"/>
            <p:cNvCxnSpPr/>
            <p:nvPr/>
          </p:nvCxnSpPr>
          <p:spPr>
            <a:xfrm rot="10800000">
              <a:off x="6040516" y="5490763"/>
              <a:ext cx="500066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rot="5400000">
              <a:off x="5786446" y="5000636"/>
              <a:ext cx="1000132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140"/>
            <p:cNvSpPr txBox="1"/>
            <p:nvPr/>
          </p:nvSpPr>
          <p:spPr>
            <a:xfrm>
              <a:off x="5988956" y="4929198"/>
              <a:ext cx="285752" cy="214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2</a:t>
              </a:r>
              <a:r>
                <a:rPr lang="ko-KR" altLang="en-US" sz="1400" b="1" dirty="0" smtClean="0"/>
                <a:t>행</a:t>
              </a:r>
              <a:endParaRPr lang="ko-KR" altLang="en-US" sz="1400" b="1" dirty="0"/>
            </a:p>
          </p:txBody>
        </p:sp>
        <p:cxnSp>
          <p:nvCxnSpPr>
            <p:cNvPr id="64" name="직선 연결선 63"/>
            <p:cNvCxnSpPr/>
            <p:nvPr/>
          </p:nvCxnSpPr>
          <p:spPr>
            <a:xfrm rot="5400000">
              <a:off x="6272536" y="5750735"/>
              <a:ext cx="500066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rot="5400000">
              <a:off x="7537471" y="5749941"/>
              <a:ext cx="500066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500826" y="5715016"/>
              <a:ext cx="128588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46"/>
            <p:cNvSpPr txBox="1"/>
            <p:nvPr/>
          </p:nvSpPr>
          <p:spPr>
            <a:xfrm>
              <a:off x="6979149" y="5766576"/>
              <a:ext cx="37085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열</a:t>
              </a:r>
              <a:endParaRPr lang="ko-KR" altLang="en-US" sz="1400" b="1" dirty="0"/>
            </a:p>
          </p:txBody>
        </p:sp>
        <p:sp>
          <p:nvSpPr>
            <p:cNvPr id="68" name="TextBox 147"/>
            <p:cNvSpPr txBox="1"/>
            <p:nvPr/>
          </p:nvSpPr>
          <p:spPr>
            <a:xfrm>
              <a:off x="6042038" y="6127998"/>
              <a:ext cx="228601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48</a:t>
              </a:r>
              <a:r>
                <a:rPr lang="ko-KR" altLang="en-US" sz="1400" b="1" dirty="0" smtClean="0"/>
                <a:t>바이트</a:t>
              </a:r>
              <a:r>
                <a:rPr lang="en-US" altLang="ko-KR" sz="1400" b="1" dirty="0" smtClean="0"/>
                <a:t> == 4 *2 * 2 * 3</a:t>
              </a:r>
              <a:endParaRPr lang="ko-KR" altLang="en-US" sz="1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선언</a:t>
            </a:r>
            <a:endParaRPr lang="en-US" altLang="ko-KR" b="1" dirty="0" smtClean="0"/>
          </a:p>
          <a:p>
            <a:pPr lvl="1"/>
            <a:r>
              <a:rPr lang="ko-KR" altLang="en-US" sz="2200" b="1" dirty="0" smtClean="0"/>
              <a:t>자료형</a:t>
            </a:r>
            <a:r>
              <a:rPr lang="en-US" altLang="ko-KR" sz="2200" b="1" dirty="0" smtClean="0"/>
              <a:t>: </a:t>
            </a:r>
            <a:r>
              <a:rPr lang="ko-KR" altLang="en-US" sz="2200" dirty="0" smtClean="0"/>
              <a:t>배열의 자료형을 지정</a:t>
            </a:r>
            <a:endParaRPr lang="en-US" altLang="ko-KR" sz="2200" dirty="0" smtClean="0"/>
          </a:p>
          <a:p>
            <a:pPr lvl="1"/>
            <a:r>
              <a:rPr lang="ko-KR" altLang="en-US" sz="2200" b="1" dirty="0" smtClean="0"/>
              <a:t>배열 이름</a:t>
            </a:r>
            <a:r>
              <a:rPr lang="en-US" altLang="ko-KR" sz="2200" b="1" dirty="0" smtClean="0"/>
              <a:t>: </a:t>
            </a:r>
            <a:r>
              <a:rPr lang="ko-KR" altLang="en-US" sz="2200" dirty="0" smtClean="0"/>
              <a:t>변수 이름과 마찬가지로 배열을 구분하는 배열의 이름</a:t>
            </a:r>
            <a:endParaRPr lang="en-US" altLang="ko-KR" sz="2200" dirty="0" smtClean="0"/>
          </a:p>
          <a:p>
            <a:pPr lvl="1"/>
            <a:r>
              <a:rPr lang="ko-KR" altLang="en-US" sz="2200" b="1" dirty="0" smtClean="0"/>
              <a:t>배열 길이</a:t>
            </a:r>
            <a:r>
              <a:rPr lang="en-US" altLang="ko-KR" sz="2200" b="1" dirty="0" smtClean="0"/>
              <a:t>: </a:t>
            </a:r>
            <a:r>
              <a:rPr lang="ko-KR" altLang="en-US" sz="2200" dirty="0" smtClean="0"/>
              <a:t>배열 요소의 길이를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가로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)</a:t>
            </a:r>
            <a:r>
              <a:rPr lang="ko-KR" altLang="en-US" sz="2200" dirty="0" smtClean="0"/>
              <a:t>과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세로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)</a:t>
            </a:r>
            <a:r>
              <a:rPr lang="ko-KR" altLang="en-US" sz="2200" dirty="0" smtClean="0"/>
              <a:t>로 지정</a:t>
            </a:r>
          </a:p>
          <a:p>
            <a:pPr lvl="1">
              <a:buNone/>
            </a:pP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429015"/>
            <a:ext cx="51149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(3/14)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선언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행과 열을 지정</a:t>
            </a:r>
            <a:endParaRPr lang="en-US" altLang="ko-KR" b="1" dirty="0" smtClean="0"/>
          </a:p>
          <a:p>
            <a:pPr lvl="1">
              <a:buNone/>
            </a:pP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520" y="2775385"/>
            <a:ext cx="3214710" cy="255454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#include &lt;</a:t>
            </a:r>
            <a:r>
              <a:rPr lang="en-US" altLang="ko-KR" sz="2000" b="1" dirty="0" err="1" smtClean="0"/>
              <a:t>stdio.h</a:t>
            </a:r>
            <a:r>
              <a:rPr lang="en-US" altLang="ko-KR" sz="2000" b="1" dirty="0" smtClean="0"/>
              <a:t>&gt;</a:t>
            </a:r>
          </a:p>
          <a:p>
            <a:r>
              <a:rPr lang="en-US" altLang="ko-KR" sz="2000" b="1" dirty="0" err="1" smtClean="0"/>
              <a:t>int</a:t>
            </a:r>
            <a:r>
              <a:rPr lang="en-US" altLang="ko-KR" sz="2000" b="1" dirty="0" smtClean="0"/>
              <a:t> main(void)</a:t>
            </a:r>
          </a:p>
          <a:p>
            <a:r>
              <a:rPr lang="en-US" altLang="ko-KR" sz="2000" b="1" dirty="0" smtClean="0"/>
              <a:t>{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// 2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차원 배열의 선언</a:t>
            </a:r>
            <a:endParaRPr lang="en-US" altLang="ko-KR" sz="2000" b="1" dirty="0" smtClean="0">
              <a:solidFill>
                <a:srgbClr val="0000FF"/>
              </a:solidFill>
            </a:endParaRPr>
          </a:p>
          <a:p>
            <a:r>
              <a:rPr lang="en-US" altLang="ko-KR" sz="2000" b="1" dirty="0" smtClean="0"/>
              <a:t>  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array[4][3];</a:t>
            </a:r>
          </a:p>
          <a:p>
            <a:r>
              <a:rPr lang="en-US" altLang="ko-KR" sz="2000" b="1" dirty="0" smtClean="0"/>
              <a:t>	</a:t>
            </a:r>
          </a:p>
          <a:p>
            <a:r>
              <a:rPr lang="en-US" altLang="ko-KR" sz="2000" b="1" dirty="0" smtClean="0"/>
              <a:t>   return 0;</a:t>
            </a:r>
          </a:p>
          <a:p>
            <a:r>
              <a:rPr lang="en-US" altLang="ko-KR" sz="2000" b="1" dirty="0" smtClean="0"/>
              <a:t>}</a:t>
            </a:r>
            <a:endParaRPr lang="ko-KR" altLang="en-US" sz="2000" b="1" dirty="0"/>
          </a:p>
        </p:txBody>
      </p:sp>
      <p:pic>
        <p:nvPicPr>
          <p:cNvPr id="6" name="그림 5" descr="ch02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1500174"/>
            <a:ext cx="3143272" cy="476533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085316" y="3857628"/>
            <a:ext cx="785818" cy="5000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43836" y="1414222"/>
            <a:ext cx="2000264" cy="428628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86578" y="1928802"/>
            <a:ext cx="428628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28524" y="4000504"/>
            <a:ext cx="428628" cy="285752"/>
          </a:xfrm>
          <a:prstGeom prst="rect">
            <a:avLst/>
          </a:prstGeom>
          <a:solidFill>
            <a:schemeClr val="accent6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(4/14)---[2-1.c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434" y="1556644"/>
            <a:ext cx="8900722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// 2</a:t>
            </a:r>
            <a:r>
              <a:rPr lang="ko-KR" altLang="en-US" dirty="0" smtClean="0"/>
              <a:t>차원 배열의 선언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array[4][3];  // 4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열의 배열 길이 선언 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smtClean="0"/>
              <a:t>   array[0][0]=1;  array[0][1]=2;  array[0][2]=3;     </a:t>
            </a:r>
            <a:endParaRPr lang="ko-KR" altLang="en-US" dirty="0" smtClean="0"/>
          </a:p>
          <a:p>
            <a:r>
              <a:rPr lang="en-US" altLang="ko-KR" dirty="0" smtClean="0"/>
              <a:t>   array[1][0]=4;  array[1][1]=5;  array[1][2]=6;     </a:t>
            </a:r>
            <a:endParaRPr lang="ko-KR" altLang="en-US" dirty="0" smtClean="0"/>
          </a:p>
          <a:p>
            <a:r>
              <a:rPr lang="en-US" altLang="ko-KR" dirty="0" smtClean="0"/>
              <a:t>   array[2][0]=7;  array[2][1]=8;  array[2][2]=9;     </a:t>
            </a:r>
          </a:p>
          <a:p>
            <a:r>
              <a:rPr lang="en-US" altLang="ko-KR" dirty="0" smtClean="0"/>
              <a:t>   array[3][0]=10; array[3][1]=11; array[3][2]=12; 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array[0][0]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array[0][2]</a:t>
            </a:r>
            <a:r>
              <a:rPr lang="en-US" altLang="ko-KR" dirty="0" smtClean="0"/>
              <a:t>);  //  0</a:t>
            </a:r>
            <a:r>
              <a:rPr lang="ko-KR" altLang="en-US" dirty="0" smtClean="0"/>
              <a:t>행 출력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array[1][0]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array[1][2]</a:t>
            </a:r>
            <a:r>
              <a:rPr lang="en-US" altLang="ko-KR" dirty="0" smtClean="0"/>
              <a:t>);  //  1</a:t>
            </a:r>
            <a:r>
              <a:rPr lang="ko-KR" altLang="en-US" dirty="0" smtClean="0"/>
              <a:t>행 출력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array[2][0]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array[2][2]</a:t>
            </a:r>
            <a:r>
              <a:rPr lang="en-US" altLang="ko-KR" dirty="0" smtClean="0"/>
              <a:t>);  //  2</a:t>
            </a:r>
            <a:r>
              <a:rPr lang="ko-KR" altLang="en-US" dirty="0" smtClean="0"/>
              <a:t>행 출력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array[3][0]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array[3][2]</a:t>
            </a:r>
            <a:r>
              <a:rPr lang="en-US" altLang="ko-KR" dirty="0" smtClean="0"/>
              <a:t>);  //  3</a:t>
            </a:r>
            <a:r>
              <a:rPr lang="ko-KR" altLang="en-US" dirty="0" smtClean="0"/>
              <a:t>행 출력 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4940" y="1604400"/>
            <a:ext cx="2071702" cy="18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(5/14)---[2-1.c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86" y="1259096"/>
            <a:ext cx="8777948" cy="14773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int array[4][3];  </a:t>
            </a:r>
            <a:endParaRPr lang="ko-KR" altLang="en-US" b="1" dirty="0" smtClean="0">
              <a:solidFill>
                <a:srgbClr val="0000FF"/>
              </a:solidFill>
            </a:endParaRPr>
          </a:p>
          <a:p>
            <a:r>
              <a:rPr lang="en-US" altLang="ko-KR" b="1" dirty="0" smtClean="0"/>
              <a:t>array[0][0]=1;  array[0][1]=2;  array[0][2]=3;     </a:t>
            </a:r>
            <a:r>
              <a:rPr lang="en-US" altLang="ko-KR" sz="1600" dirty="0" smtClean="0"/>
              <a:t>// 0</a:t>
            </a:r>
            <a:r>
              <a:rPr lang="ko-KR" altLang="en-US" sz="1600" dirty="0" smtClean="0"/>
              <a:t>행의 배열 요소들에 데이터 저장</a:t>
            </a:r>
          </a:p>
          <a:p>
            <a:r>
              <a:rPr lang="en-US" altLang="ko-KR" b="1" dirty="0" smtClean="0"/>
              <a:t>array[1][0]=4;  array[1][1]=5;  array[1][2]=6;</a:t>
            </a:r>
            <a:r>
              <a:rPr lang="en-US" altLang="ko-KR" dirty="0" smtClean="0"/>
              <a:t>     </a:t>
            </a:r>
            <a:r>
              <a:rPr lang="en-US" altLang="ko-KR" sz="1600" dirty="0" smtClean="0"/>
              <a:t>// 1</a:t>
            </a:r>
            <a:r>
              <a:rPr lang="ko-KR" altLang="en-US" sz="1600" dirty="0" smtClean="0"/>
              <a:t>행의 배열 요소들에 데이터 저장</a:t>
            </a:r>
          </a:p>
          <a:p>
            <a:r>
              <a:rPr lang="en-US" altLang="ko-KR" b="1" dirty="0" smtClean="0"/>
              <a:t>array[2][0]=7;  array[2][1]=8;  array[2][2]=9;     </a:t>
            </a:r>
            <a:r>
              <a:rPr lang="en-US" altLang="ko-KR" sz="1600" dirty="0" smtClean="0"/>
              <a:t>// 2</a:t>
            </a:r>
            <a:r>
              <a:rPr lang="ko-KR" altLang="en-US" sz="1600" dirty="0" smtClean="0"/>
              <a:t>행의 배열 요소들에 데이터 저장</a:t>
            </a:r>
          </a:p>
          <a:p>
            <a:r>
              <a:rPr lang="en-US" altLang="ko-KR" b="1" dirty="0" smtClean="0"/>
              <a:t>array[3][0]=10; array[3][1]=11; array[3][2]=12;</a:t>
            </a:r>
            <a:r>
              <a:rPr lang="en-US" altLang="ko-KR" dirty="0" smtClean="0"/>
              <a:t>  </a:t>
            </a:r>
            <a:r>
              <a:rPr lang="en-US" altLang="ko-KR" sz="1600" dirty="0" smtClean="0"/>
              <a:t>// 3</a:t>
            </a:r>
            <a:r>
              <a:rPr lang="ko-KR" altLang="en-US" sz="1600" dirty="0" smtClean="0"/>
              <a:t>행의 배열 요소들에 데이터 저장</a:t>
            </a:r>
          </a:p>
        </p:txBody>
      </p:sp>
      <p:pic>
        <p:nvPicPr>
          <p:cNvPr id="6" name="그림 5" descr="ch02-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4" y="3271610"/>
            <a:ext cx="8715404" cy="3214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다차원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(6/14)---[2-2.c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1129602"/>
            <a:ext cx="8715435" cy="575542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// 2</a:t>
            </a:r>
            <a:r>
              <a:rPr lang="ko-KR" altLang="en-US" sz="1600" dirty="0" smtClean="0"/>
              <a:t>차원 배열 선언 과 동시에 데이터 저장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초기화</a:t>
            </a:r>
            <a:r>
              <a:rPr lang="en-US" altLang="ko-KR" sz="1600" dirty="0" smtClean="0"/>
              <a:t>) 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array1[4][3]={1,2,3,4,5,6,7,8,9,10,11,12}; 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array2[4][3]={1,2,3,4,5}; 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// 2</a:t>
            </a:r>
            <a:r>
              <a:rPr lang="ko-KR" altLang="en-US" sz="1600" dirty="0" smtClean="0"/>
              <a:t>차원 배열 </a:t>
            </a:r>
            <a:r>
              <a:rPr lang="en-US" altLang="ko-KR" sz="1600" dirty="0" smtClean="0"/>
              <a:t>array1</a:t>
            </a:r>
            <a:r>
              <a:rPr lang="ko-KR" altLang="en-US" sz="1600" dirty="0" smtClean="0"/>
              <a:t>의 데이터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array1[0][2]</a:t>
            </a:r>
            <a:r>
              <a:rPr lang="en-US" altLang="ko-KR" sz="1600" dirty="0" smtClean="0"/>
              <a:t>);	 // 0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array1[1][2]</a:t>
            </a:r>
            <a:r>
              <a:rPr lang="en-US" altLang="ko-KR" sz="1600" dirty="0" smtClean="0"/>
              <a:t>);	 // 1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array1[2][0]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array1[2][1]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array1[2][2]</a:t>
            </a:r>
            <a:r>
              <a:rPr lang="en-US" altLang="ko-KR" sz="1600" dirty="0" smtClean="0"/>
              <a:t>);	 // 2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array1[3][0]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array1[3][1]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array1[3][2]</a:t>
            </a:r>
            <a:r>
              <a:rPr lang="en-US" altLang="ko-KR" sz="1600" dirty="0" smtClean="0"/>
              <a:t>);	 // 3</a:t>
            </a:r>
            <a:r>
              <a:rPr lang="ko-KR" altLang="en-US" sz="1600" dirty="0" smtClean="0"/>
              <a:t>행 출력 </a:t>
            </a:r>
          </a:p>
          <a:p>
            <a:endParaRPr lang="ko-KR" altLang="en-US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("--------------------\n");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// 2</a:t>
            </a:r>
            <a:r>
              <a:rPr lang="ko-KR" altLang="en-US" sz="1600" dirty="0" smtClean="0"/>
              <a:t>차원 배열 </a:t>
            </a:r>
            <a:r>
              <a:rPr lang="en-US" altLang="ko-KR" sz="1600" dirty="0" smtClean="0"/>
              <a:t>array2</a:t>
            </a:r>
            <a:r>
              <a:rPr lang="ko-KR" altLang="en-US" sz="1600" dirty="0" smtClean="0"/>
              <a:t>의 데이터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array2[0][2]</a:t>
            </a:r>
            <a:r>
              <a:rPr lang="en-US" altLang="ko-KR" sz="1600" dirty="0" smtClean="0"/>
              <a:t>);	 // 0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array2[1][2]</a:t>
            </a:r>
            <a:r>
              <a:rPr lang="en-US" altLang="ko-KR" sz="1600" dirty="0" smtClean="0"/>
              <a:t>);	 // 1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array2[2][0]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array2[2][1]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array2[2][2]</a:t>
            </a:r>
            <a:r>
              <a:rPr lang="en-US" altLang="ko-KR" sz="1600" dirty="0" smtClean="0"/>
              <a:t>);	 // 2</a:t>
            </a:r>
            <a:r>
              <a:rPr lang="ko-KR" altLang="en-US" sz="1600" dirty="0" smtClean="0"/>
              <a:t>행 출력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array2[3][0]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array2[3][1]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array2[3][2]</a:t>
            </a:r>
            <a:r>
              <a:rPr lang="en-US" altLang="ko-KR" sz="1600" dirty="0" smtClean="0"/>
              <a:t>);	 // 3</a:t>
            </a:r>
            <a:r>
              <a:rPr lang="ko-KR" altLang="en-US" sz="1600" dirty="0" smtClean="0"/>
              <a:t>행 출력 </a:t>
            </a:r>
          </a:p>
          <a:p>
            <a:r>
              <a:rPr lang="ko-KR" altLang="en-US" sz="1600" dirty="0" smtClean="0"/>
              <a:t>	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28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B050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15262</TotalTime>
  <Words>2432</Words>
  <Application>Microsoft Office PowerPoint</Application>
  <PresentationFormat>화면 슬라이드 쇼(4:3)</PresentationFormat>
  <Paragraphs>396</Paragraphs>
  <Slides>38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-Part2- 제2장 다차원 배열이란 무엇인가 </vt:lpstr>
      <vt:lpstr>학습목차</vt:lpstr>
      <vt:lpstr>슬라이드 3</vt:lpstr>
      <vt:lpstr>2.1 다차원 배열이란 (1/14)</vt:lpstr>
      <vt:lpstr>2.1 다차원 배열이란 (2/14)</vt:lpstr>
      <vt:lpstr>2.1 다차원 배열이란 (3/14)</vt:lpstr>
      <vt:lpstr>2.1 다차원 배열이란 (4/14)---[2-1.c 실습]</vt:lpstr>
      <vt:lpstr>2.1 다차원 배열이란 (5/14)---[2-1.c 분석]</vt:lpstr>
      <vt:lpstr>2.1 다차원 배열이란 (6/14)---[2-2.c 실습]</vt:lpstr>
      <vt:lpstr>2.1 다차원 배열이란 (7/14)---[2-2.c 분석]</vt:lpstr>
      <vt:lpstr>2.1 다차원 배열이란 (8/14)---[2-3.c 실습]</vt:lpstr>
      <vt:lpstr>2.1 다차원 배열이란 (9/14)---[2-3.c 분석]</vt:lpstr>
      <vt:lpstr>2.1 다차원 배열이란 (10/14)---[2-4.c 실습]</vt:lpstr>
      <vt:lpstr>2.1 다차원 배열이란 (11/14)</vt:lpstr>
      <vt:lpstr>2.1 다차원 배열이란 (12/14)</vt:lpstr>
      <vt:lpstr>2.1 다차원 배열이란 (13/14)</vt:lpstr>
      <vt:lpstr>2.1 다차원 배열이란 (14/14)---[2-5.c 실습]</vt:lpstr>
      <vt:lpstr>슬라이드 18</vt:lpstr>
      <vt:lpstr>2.2 2차원 배열의 주소와 값의 참조 (1/19)</vt:lpstr>
      <vt:lpstr>2.2 2차원 배열의 주소와 값의 참조 (2/19)---[2-6.c 실습]</vt:lpstr>
      <vt:lpstr>2.2 2차원 배열의 주소와 값의 참조 (3/19)---[2-6.c 분석]</vt:lpstr>
      <vt:lpstr>2.2 2차원 배열의 주소와 값의 참조 (4/19)</vt:lpstr>
      <vt:lpstr>2.2 2차원 배열의 주소와 값의 참조 (5/19)---[2-7.c 실습]</vt:lpstr>
      <vt:lpstr>2.2 2차원 배열의 주소와 값의 참조 (6/19)---[2-7.c 분석]</vt:lpstr>
      <vt:lpstr>2.2 2차원 배열의 주소와 값의 참조 (7/19)---[2-8.c 실습]</vt:lpstr>
      <vt:lpstr>2.2 2차원 배열의 주소와 값의 참조 (8/19)---[2-8.c 분석]</vt:lpstr>
      <vt:lpstr>2.2 2차원 배열의 주소와 값의 참조 (9/19)---[2-9.c 실습]</vt:lpstr>
      <vt:lpstr>2.2 2차원 배열의 주소와 값의 참조 (10/19)---[2-9.c 분석]</vt:lpstr>
      <vt:lpstr>2.2 2차원 배열의 주소와 값의 참조 (11/19)---[2-10.c 실습]</vt:lpstr>
      <vt:lpstr>2.2 2차원 배열의 주소와 값의 참조 (12/19)---[2-10.c 분석]</vt:lpstr>
      <vt:lpstr>2.2 2차원 배열의 주소와 값의 참조 (13/19)</vt:lpstr>
      <vt:lpstr>2.2 2차원 배열의 주소와 값의 참조 (14/19)---[2-11.c 실습]</vt:lpstr>
      <vt:lpstr>2.2 2차원 배열의 주소와 값의 참조 (15/19)---[2-11.c 분석]</vt:lpstr>
      <vt:lpstr>2.2 2차원 배열의 주소와 값의 참조 (16/19)---[2-11.c 분석]</vt:lpstr>
      <vt:lpstr>2.2 2차원 배열의 주소와 값의 참조 (17/19)---[2-12.c 실습]</vt:lpstr>
      <vt:lpstr>2.2 2차원 배열의 주소와 값의 참조 (18/19)---[2-12.c 분석]</vt:lpstr>
      <vt:lpstr>2.2 2차원 배열의 주소와 값의 참조 (19/19)---[2-12.c 분석]</vt:lpstr>
      <vt:lpstr>공부한 내용 떠올리기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R.XeNoz</dc:creator>
  <cp:lastModifiedBy>minor</cp:lastModifiedBy>
  <cp:revision>1463</cp:revision>
  <dcterms:created xsi:type="dcterms:W3CDTF">2009-09-09T07:37:10Z</dcterms:created>
  <dcterms:modified xsi:type="dcterms:W3CDTF">2011-03-02T03:51:26Z</dcterms:modified>
</cp:coreProperties>
</file>